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73" r:id="rId2"/>
    <p:sldId id="518" r:id="rId3"/>
    <p:sldId id="524" r:id="rId4"/>
    <p:sldId id="534" r:id="rId5"/>
    <p:sldId id="526" r:id="rId6"/>
    <p:sldId id="529" r:id="rId7"/>
    <p:sldId id="528" r:id="rId8"/>
    <p:sldId id="527" r:id="rId9"/>
    <p:sldId id="533" r:id="rId10"/>
    <p:sldId id="525" r:id="rId11"/>
    <p:sldId id="535" r:id="rId12"/>
    <p:sldId id="532" r:id="rId13"/>
    <p:sldId id="531" r:id="rId14"/>
    <p:sldId id="521" r:id="rId15"/>
  </p:sldIdLst>
  <p:sldSz cx="9906000" cy="6858000" type="A4"/>
  <p:notesSz cx="9874250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534866" indent="-777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1071319" indent="-15712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607772" indent="-23648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2144225" indent="-3158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5480" algn="l" defTabSz="914192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2576" algn="l" defTabSz="914192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199672" algn="l" defTabSz="914192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6768" algn="l" defTabSz="914192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41">
          <p15:clr>
            <a:srgbClr val="A4A3A4"/>
          </p15:clr>
        </p15:guide>
        <p15:guide id="2" pos="311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9C23"/>
    <a:srgbClr val="FFFF99"/>
    <a:srgbClr val="336699"/>
    <a:srgbClr val="006699"/>
    <a:srgbClr val="FFFFFF"/>
    <a:srgbClr val="003366"/>
    <a:srgbClr val="0099FF"/>
    <a:srgbClr val="0033CC"/>
    <a:srgbClr val="0066CC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75" autoAdjust="0"/>
    <p:restoredTop sz="82378" autoAdjust="0"/>
  </p:normalViewPr>
  <p:slideViewPr>
    <p:cSldViewPr snapToGrid="0">
      <p:cViewPr>
        <p:scale>
          <a:sx n="100" d="100"/>
          <a:sy n="100" d="100"/>
        </p:scale>
        <p:origin x="-276" y="-7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-1306" y="-77"/>
      </p:cViewPr>
      <p:guideLst>
        <p:guide orient="horz" pos="2141"/>
        <p:guide pos="311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nalit1\Documents\&#1056;&#1072;&#1073;&#1086;&#1090;&#1072;%20&#1048;&#1040;&#1059;\&#1055;&#1088;&#1077;&#1079;&#1077;&#1085;&#1090;&#1072;&#1094;&#1080;&#1080;\&#1055;&#1088;&#1077;&#1079;&#1077;&#1085;&#1090;&#1072;&#1094;&#1080;&#1080;%20&#1054;&#1058;\&#1048;&#1055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2844051477973671E-2"/>
          <c:y val="0.12918745187912875"/>
          <c:w val="0.94715594852202634"/>
          <c:h val="0.641461178757223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Лист3!$C$3</c:f>
              <c:strCache>
                <c:ptCount val="1"/>
                <c:pt idx="0">
                  <c:v>Сайт Президента РТ</c:v>
                </c:pt>
              </c:strCache>
            </c:strRef>
          </c:tx>
          <c:spPr>
            <a:solidFill>
              <a:srgbClr val="81DEFF"/>
            </a:solidFill>
            <a:ln>
              <a:solidFill>
                <a:schemeClr val="accent1"/>
              </a:solidFill>
            </a:ln>
          </c:spPr>
          <c:invertIfNegative val="0"/>
          <c:dLbls>
            <c:dLbl>
              <c:idx val="0"/>
              <c:layout>
                <c:manualLayout>
                  <c:x val="-1.1111111111111117E-2"/>
                  <c:y val="-3.24074074074074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3888888888888893E-2"/>
                  <c:y val="4.629629629629588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0656749456463822E-2"/>
                  <c:y val="-3.6077505845550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656749456463822E-2"/>
                  <c:y val="-7.21550116911004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400" b="1" i="0" u="none" strike="noStrike" kern="1200" baseline="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Лист3!$B$6:$B$10</c:f>
              <c:strCach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
(6 мес)</c:v>
                </c:pt>
              </c:strCache>
            </c:strRef>
          </c:cat>
          <c:val>
            <c:numRef>
              <c:f>Лист3!$C$6:$C$10</c:f>
              <c:numCache>
                <c:formatCode>#,##0</c:formatCode>
                <c:ptCount val="5"/>
                <c:pt idx="0">
                  <c:v>1816</c:v>
                </c:pt>
                <c:pt idx="1">
                  <c:v>4007</c:v>
                </c:pt>
                <c:pt idx="2">
                  <c:v>6442</c:v>
                </c:pt>
                <c:pt idx="3">
                  <c:v>8101</c:v>
                </c:pt>
                <c:pt idx="4">
                  <c:v>6780</c:v>
                </c:pt>
              </c:numCache>
            </c:numRef>
          </c:val>
        </c:ser>
        <c:ser>
          <c:idx val="1"/>
          <c:order val="1"/>
          <c:tx>
            <c:strRef>
              <c:f>Лист3!$D$3</c:f>
              <c:strCache>
                <c:ptCount val="1"/>
                <c:pt idx="0">
                  <c:v>Портал Правительства РТ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1.1451810095046483E-2"/>
                  <c:y val="-6.0247446238124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77777777777779E-2"/>
                  <c:y val="-9.25925925925926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400" b="1" i="0" u="none" strike="noStrike" kern="1200" baseline="0">
                    <a:solidFill>
                      <a:srgbClr val="1F497D">
                        <a:lumMod val="75000"/>
                      </a:srgb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Лист3!$B$6:$B$10</c:f>
              <c:strCach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
(6 мес)</c:v>
                </c:pt>
              </c:strCache>
            </c:strRef>
          </c:cat>
          <c:val>
            <c:numRef>
              <c:f>Лист3!$D$6:$D$10</c:f>
              <c:numCache>
                <c:formatCode>#,##0</c:formatCode>
                <c:ptCount val="5"/>
                <c:pt idx="0">
                  <c:v>3372</c:v>
                </c:pt>
                <c:pt idx="1">
                  <c:v>6264</c:v>
                </c:pt>
                <c:pt idx="2">
                  <c:v>9553</c:v>
                </c:pt>
                <c:pt idx="3">
                  <c:v>10178</c:v>
                </c:pt>
                <c:pt idx="4">
                  <c:v>3957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82170240"/>
        <c:axId val="82171776"/>
        <c:axId val="0"/>
      </c:bar3DChart>
      <c:catAx>
        <c:axId val="82170240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FF0000"/>
                </a:solidFill>
              </a:defRPr>
            </a:pPr>
            <a:endParaRPr lang="ru-RU"/>
          </a:p>
        </c:txPr>
        <c:crossAx val="82171776"/>
        <c:crosses val="autoZero"/>
        <c:auto val="1"/>
        <c:lblAlgn val="ctr"/>
        <c:lblOffset val="100"/>
        <c:noMultiLvlLbl val="0"/>
      </c:catAx>
      <c:valAx>
        <c:axId val="82171776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one"/>
        <c:crossAx val="82170240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279103" cy="339412"/>
          </a:xfrm>
          <a:prstGeom prst="rect">
            <a:avLst/>
          </a:prstGeom>
        </p:spPr>
        <p:txBody>
          <a:bodyPr vert="horz" lIns="95234" tIns="47618" rIns="95234" bIns="4761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3581" y="0"/>
            <a:ext cx="4279103" cy="339412"/>
          </a:xfrm>
          <a:prstGeom prst="rect">
            <a:avLst/>
          </a:prstGeom>
        </p:spPr>
        <p:txBody>
          <a:bodyPr vert="horz" lIns="95234" tIns="47618" rIns="95234" bIns="4761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46FB441C-A454-4541-8779-4BC179052C02}" type="datetimeFigureOut">
              <a:rPr lang="ru-RU"/>
              <a:pPr>
                <a:defRPr/>
              </a:pPr>
              <a:t>19.09.2013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6456692"/>
            <a:ext cx="4279103" cy="339412"/>
          </a:xfrm>
          <a:prstGeom prst="rect">
            <a:avLst/>
          </a:prstGeom>
        </p:spPr>
        <p:txBody>
          <a:bodyPr vert="horz" lIns="95234" tIns="47618" rIns="95234" bIns="4761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3581" y="6456692"/>
            <a:ext cx="4279103" cy="339412"/>
          </a:xfrm>
          <a:prstGeom prst="rect">
            <a:avLst/>
          </a:prstGeom>
        </p:spPr>
        <p:txBody>
          <a:bodyPr vert="horz" lIns="95234" tIns="47618" rIns="95234" bIns="4761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488F26FE-3BA9-4E17-BF23-8ABB37AE4E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4627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279103" cy="339412"/>
          </a:xfrm>
          <a:prstGeom prst="rect">
            <a:avLst/>
          </a:prstGeom>
        </p:spPr>
        <p:txBody>
          <a:bodyPr vert="horz" lIns="95234" tIns="47618" rIns="95234" bIns="4761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3581" y="0"/>
            <a:ext cx="4279103" cy="339412"/>
          </a:xfrm>
          <a:prstGeom prst="rect">
            <a:avLst/>
          </a:prstGeom>
        </p:spPr>
        <p:txBody>
          <a:bodyPr vert="horz" lIns="95234" tIns="47618" rIns="95234" bIns="4761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CBA3738F-7985-4BA8-AE82-68E8AF446757}" type="datetimeFigureOut">
              <a:rPr lang="ru-RU"/>
              <a:pPr>
                <a:defRPr/>
              </a:pPr>
              <a:t>19.09.2013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097213" y="509588"/>
            <a:ext cx="36798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234" tIns="47618" rIns="95234" bIns="47618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8210" y="3229133"/>
            <a:ext cx="7899400" cy="3059426"/>
          </a:xfrm>
          <a:prstGeom prst="rect">
            <a:avLst/>
          </a:prstGeom>
        </p:spPr>
        <p:txBody>
          <a:bodyPr vert="horz" lIns="95234" tIns="47618" rIns="95234" bIns="47618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6456692"/>
            <a:ext cx="4279103" cy="339412"/>
          </a:xfrm>
          <a:prstGeom prst="rect">
            <a:avLst/>
          </a:prstGeom>
        </p:spPr>
        <p:txBody>
          <a:bodyPr vert="horz" lIns="95234" tIns="47618" rIns="95234" bIns="4761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3581" y="6456692"/>
            <a:ext cx="4279103" cy="339412"/>
          </a:xfrm>
          <a:prstGeom prst="rect">
            <a:avLst/>
          </a:prstGeom>
        </p:spPr>
        <p:txBody>
          <a:bodyPr vert="horz" lIns="95234" tIns="47618" rIns="95234" bIns="4761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B5392055-F101-4DD8-88E3-C56132E3D53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4142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4866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1319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7772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44225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1554" algn="l" defTabSz="107262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17864" algn="l" defTabSz="107262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54175" algn="l" defTabSz="107262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90486" algn="l" defTabSz="107262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097213" y="509588"/>
            <a:ext cx="36798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 руководством Ильдара </a:t>
            </a:r>
            <a:r>
              <a:rPr lang="ru-RU" dirty="0" err="1" smtClean="0"/>
              <a:t>Шафкатовича</a:t>
            </a:r>
            <a:r>
              <a:rPr lang="ru-RU" dirty="0" smtClean="0"/>
              <a:t> проработана архитектура системы которая позволяет</a:t>
            </a:r>
            <a:r>
              <a:rPr lang="ru-RU" baseline="0" dirty="0" smtClean="0"/>
              <a:t> консолидировать все отчеты и показатели от муниципалитетов, ведомственных систем и предприятий в Единую базу данных с паспортом по каждой отрасли.</a:t>
            </a:r>
          </a:p>
          <a:p>
            <a:r>
              <a:rPr lang="ru-RU" baseline="0" dirty="0" smtClean="0"/>
              <a:t>База данных обеспечивает оперативной и достоверной информацией руководство республики (через специализированное мобильное приложение), возможностью </a:t>
            </a:r>
            <a:r>
              <a:rPr lang="ru-RU" baseline="0" dirty="0" err="1" smtClean="0"/>
              <a:t>формировань</a:t>
            </a:r>
            <a:r>
              <a:rPr lang="ru-RU" baseline="0" dirty="0" smtClean="0"/>
              <a:t> необходимую аналитику в любом нужном разрезе без сбора дополнительной информации для отраслевых министерств и ведомств (это вкладка в документообороте), и обеспечить доступ к открытым данным бизнесу и жителям республики на портале «Открытый Татарстан»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D0867-0927-47CD-9DF8-0DB54DF64A01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6357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097213" y="509588"/>
            <a:ext cx="36798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 руководством Ильдара </a:t>
            </a:r>
            <a:r>
              <a:rPr lang="ru-RU" dirty="0" err="1" smtClean="0"/>
              <a:t>Шафкатовича</a:t>
            </a:r>
            <a:r>
              <a:rPr lang="ru-RU" dirty="0" smtClean="0"/>
              <a:t> проработана архитектура системы которая позволяет</a:t>
            </a:r>
            <a:r>
              <a:rPr lang="ru-RU" baseline="0" dirty="0" smtClean="0"/>
              <a:t> консолидировать все отчеты и показатели от муниципалитетов, ведомственных систем и предприятий в Единую базу данных с паспортом по каждой отрасли.</a:t>
            </a:r>
          </a:p>
          <a:p>
            <a:r>
              <a:rPr lang="ru-RU" baseline="0" dirty="0" smtClean="0"/>
              <a:t>База данных обеспечивает оперативной и достоверной информацией руководство республики (через специализированное мобильное приложение), возможностью </a:t>
            </a:r>
            <a:r>
              <a:rPr lang="ru-RU" baseline="0" dirty="0" err="1" smtClean="0"/>
              <a:t>формировань</a:t>
            </a:r>
            <a:r>
              <a:rPr lang="ru-RU" baseline="0" dirty="0" smtClean="0"/>
              <a:t> необходимую аналитику в любом нужном разрезе без сбора дополнительной информации для отраслевых министерств и ведомств (это вкладка в документообороте), и обеспечить доступ к открытым данным бизнесу и жителям республики на портале «Открытый Татарстан»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D0867-0927-47CD-9DF8-0DB54DF64A01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635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097213" y="509588"/>
            <a:ext cx="36798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 руководством Ильдара </a:t>
            </a:r>
            <a:r>
              <a:rPr lang="ru-RU" dirty="0" err="1" smtClean="0"/>
              <a:t>Шафкатовича</a:t>
            </a:r>
            <a:r>
              <a:rPr lang="ru-RU" dirty="0" smtClean="0"/>
              <a:t> проработана архитектура системы которая позволяет</a:t>
            </a:r>
            <a:r>
              <a:rPr lang="ru-RU" baseline="0" dirty="0" smtClean="0"/>
              <a:t> консолидировать все отчеты и показатели от муниципалитетов, ведомственных систем и предприятий в Единую базу данных с паспортом по каждой отрасли.</a:t>
            </a:r>
          </a:p>
          <a:p>
            <a:r>
              <a:rPr lang="ru-RU" baseline="0" dirty="0" smtClean="0"/>
              <a:t>База данных обеспечивает оперативной и достоверной информацией руководство республики (через специализированное мобильное приложение), возможностью </a:t>
            </a:r>
            <a:r>
              <a:rPr lang="ru-RU" baseline="0" dirty="0" err="1" smtClean="0"/>
              <a:t>формировань</a:t>
            </a:r>
            <a:r>
              <a:rPr lang="ru-RU" baseline="0" dirty="0" smtClean="0"/>
              <a:t> необходимую аналитику в любом нужном разрезе без сбора дополнительной информации для отраслевых министерств и ведомств (это вкладка в документообороте), и обеспечить доступ к открытым данным бизнесу и жителям республики на портале «Открытый Татарстан»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D0867-0927-47CD-9DF8-0DB54DF64A01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6357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097213" y="509588"/>
            <a:ext cx="36798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 руководством Ильдара </a:t>
            </a:r>
            <a:r>
              <a:rPr lang="ru-RU" dirty="0" err="1" smtClean="0"/>
              <a:t>Шафкатовича</a:t>
            </a:r>
            <a:r>
              <a:rPr lang="ru-RU" dirty="0" smtClean="0"/>
              <a:t> проработана архитектура системы которая позволяет</a:t>
            </a:r>
            <a:r>
              <a:rPr lang="ru-RU" baseline="0" dirty="0" smtClean="0"/>
              <a:t> консолидировать все отчеты и показатели от муниципалитетов, ведомственных систем и предприятий в Единую базу данных с паспортом по каждой отрасли.</a:t>
            </a:r>
          </a:p>
          <a:p>
            <a:r>
              <a:rPr lang="ru-RU" baseline="0" dirty="0" smtClean="0"/>
              <a:t>База данных обеспечивает оперативной и достоверной информацией руководство республики (через специализированное мобильное приложение), возможностью </a:t>
            </a:r>
            <a:r>
              <a:rPr lang="ru-RU" baseline="0" dirty="0" err="1" smtClean="0"/>
              <a:t>формировань</a:t>
            </a:r>
            <a:r>
              <a:rPr lang="ru-RU" baseline="0" dirty="0" smtClean="0"/>
              <a:t> необходимую аналитику в любом нужном разрезе без сбора дополнительной информации для отраслевых министерств и ведомств (это вкладка в документообороте), и обеспечить доступ к открытым данным бизнесу и жителям республики на портале «Открытый Татарстан»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D0867-0927-47CD-9DF8-0DB54DF64A01}" type="slidenum">
              <a:rPr lang="ru-RU" smtClean="0"/>
              <a:pPr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635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097213" y="509588"/>
            <a:ext cx="36798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 руководством Ильдара </a:t>
            </a:r>
            <a:r>
              <a:rPr lang="ru-RU" dirty="0" err="1" smtClean="0"/>
              <a:t>Шафкатовича</a:t>
            </a:r>
            <a:r>
              <a:rPr lang="ru-RU" dirty="0" smtClean="0"/>
              <a:t> проработана архитектура системы которая позволяет</a:t>
            </a:r>
            <a:r>
              <a:rPr lang="ru-RU" baseline="0" dirty="0" smtClean="0"/>
              <a:t> консолидировать все отчеты и показатели от муниципалитетов, ведомственных систем и предприятий в Единую базу данных с паспортом по каждой отрасли.</a:t>
            </a:r>
          </a:p>
          <a:p>
            <a:r>
              <a:rPr lang="ru-RU" baseline="0" dirty="0" smtClean="0"/>
              <a:t>База данных обеспечивает оперативной и достоверной информацией руководство республики (через специализированное мобильное приложение), возможностью </a:t>
            </a:r>
            <a:r>
              <a:rPr lang="ru-RU" baseline="0" dirty="0" err="1" smtClean="0"/>
              <a:t>формировань</a:t>
            </a:r>
            <a:r>
              <a:rPr lang="ru-RU" baseline="0" dirty="0" smtClean="0"/>
              <a:t> необходимую аналитику в любом нужном разрезе без сбора дополнительной информации для отраслевых министерств и ведомств (это вкладка в документообороте), и обеспечить доступ к открытым данным бизнесу и жителям республики на портале «Открытый Татарстан»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D0867-0927-47CD-9DF8-0DB54DF64A01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635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097213" y="509588"/>
            <a:ext cx="36798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 руководством Ильдара </a:t>
            </a:r>
            <a:r>
              <a:rPr lang="ru-RU" dirty="0" err="1" smtClean="0"/>
              <a:t>Шафкатовича</a:t>
            </a:r>
            <a:r>
              <a:rPr lang="ru-RU" dirty="0" smtClean="0"/>
              <a:t> проработана архитектура системы которая позволяет</a:t>
            </a:r>
            <a:r>
              <a:rPr lang="ru-RU" baseline="0" dirty="0" smtClean="0"/>
              <a:t> консолидировать все отчеты и показатели от муниципалитетов, ведомственных систем и предприятий в Единую базу данных с паспортом по каждой отрасли.</a:t>
            </a:r>
          </a:p>
          <a:p>
            <a:r>
              <a:rPr lang="ru-RU" baseline="0" dirty="0" smtClean="0"/>
              <a:t>База данных обеспечивает оперативной и достоверной информацией руководство республики (через специализированное мобильное приложение), возможностью </a:t>
            </a:r>
            <a:r>
              <a:rPr lang="ru-RU" baseline="0" dirty="0" err="1" smtClean="0"/>
              <a:t>формировань</a:t>
            </a:r>
            <a:r>
              <a:rPr lang="ru-RU" baseline="0" dirty="0" smtClean="0"/>
              <a:t> необходимую аналитику в любом нужном разрезе без сбора дополнительной информации для отраслевых министерств и ведомств (это вкладка в документообороте), и обеспечить доступ к открытым данным бизнесу и жителям республики на портале «Открытый Татарстан»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D0867-0927-47CD-9DF8-0DB54DF64A01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635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097213" y="509588"/>
            <a:ext cx="36798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 руководством Ильдара </a:t>
            </a:r>
            <a:r>
              <a:rPr lang="ru-RU" dirty="0" err="1" smtClean="0"/>
              <a:t>Шафкатовича</a:t>
            </a:r>
            <a:r>
              <a:rPr lang="ru-RU" dirty="0" smtClean="0"/>
              <a:t> проработана архитектура системы которая позволяет</a:t>
            </a:r>
            <a:r>
              <a:rPr lang="ru-RU" baseline="0" dirty="0" smtClean="0"/>
              <a:t> консолидировать все отчеты и показатели от муниципалитетов, ведомственных систем и предприятий в Единую базу данных с паспортом по каждой отрасли.</a:t>
            </a:r>
          </a:p>
          <a:p>
            <a:r>
              <a:rPr lang="ru-RU" baseline="0" dirty="0" smtClean="0"/>
              <a:t>База данных обеспечивает оперативной и достоверной информацией руководство республики (через специализированное мобильное приложение), возможностью </a:t>
            </a:r>
            <a:r>
              <a:rPr lang="ru-RU" baseline="0" dirty="0" err="1" smtClean="0"/>
              <a:t>формировань</a:t>
            </a:r>
            <a:r>
              <a:rPr lang="ru-RU" baseline="0" dirty="0" smtClean="0"/>
              <a:t> необходимую аналитику в любом нужном разрезе без сбора дополнительной информации для отраслевых министерств и ведомств (это вкладка в документообороте), и обеспечить доступ к открытым данным бизнесу и жителям республики на портале «Открытый Татарстан»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D0867-0927-47CD-9DF8-0DB54DF64A01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635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097213" y="509588"/>
            <a:ext cx="36798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 руководством Ильдара </a:t>
            </a:r>
            <a:r>
              <a:rPr lang="ru-RU" dirty="0" err="1" smtClean="0"/>
              <a:t>Шафкатовича</a:t>
            </a:r>
            <a:r>
              <a:rPr lang="ru-RU" dirty="0" smtClean="0"/>
              <a:t> проработана архитектура системы которая позволяет</a:t>
            </a:r>
            <a:r>
              <a:rPr lang="ru-RU" baseline="0" dirty="0" smtClean="0"/>
              <a:t> консолидировать все отчеты и показатели от муниципалитетов, ведомственных систем и предприятий в Единую базу данных с паспортом по каждой отрасли.</a:t>
            </a:r>
          </a:p>
          <a:p>
            <a:r>
              <a:rPr lang="ru-RU" baseline="0" dirty="0" smtClean="0"/>
              <a:t>База данных обеспечивает оперативной и достоверной информацией руководство республики (через специализированное мобильное приложение), возможностью </a:t>
            </a:r>
            <a:r>
              <a:rPr lang="ru-RU" baseline="0" dirty="0" err="1" smtClean="0"/>
              <a:t>формировань</a:t>
            </a:r>
            <a:r>
              <a:rPr lang="ru-RU" baseline="0" dirty="0" smtClean="0"/>
              <a:t> необходимую аналитику в любом нужном разрезе без сбора дополнительной информации для отраслевых министерств и ведомств (это вкладка в документообороте), и обеспечить доступ к открытым данным бизнесу и жителям республики на портале «Открытый Татарстан»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D0867-0927-47CD-9DF8-0DB54DF64A01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635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097213" y="509588"/>
            <a:ext cx="36798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 руководством Ильдара </a:t>
            </a:r>
            <a:r>
              <a:rPr lang="ru-RU" dirty="0" err="1" smtClean="0"/>
              <a:t>Шафкатовича</a:t>
            </a:r>
            <a:r>
              <a:rPr lang="ru-RU" dirty="0" smtClean="0"/>
              <a:t> проработана архитектура системы которая позволяет</a:t>
            </a:r>
            <a:r>
              <a:rPr lang="ru-RU" baseline="0" dirty="0" smtClean="0"/>
              <a:t> консолидировать все отчеты и показатели от муниципалитетов, ведомственных систем и предприятий в Единую базу данных с паспортом по каждой отрасли.</a:t>
            </a:r>
          </a:p>
          <a:p>
            <a:r>
              <a:rPr lang="ru-RU" baseline="0" dirty="0" smtClean="0"/>
              <a:t>База данных обеспечивает оперативной и достоверной информацией руководство республики (через специализированное мобильное приложение), возможностью </a:t>
            </a:r>
            <a:r>
              <a:rPr lang="ru-RU" baseline="0" dirty="0" err="1" smtClean="0"/>
              <a:t>формировань</a:t>
            </a:r>
            <a:r>
              <a:rPr lang="ru-RU" baseline="0" dirty="0" smtClean="0"/>
              <a:t> необходимую аналитику в любом нужном разрезе без сбора дополнительной информации для отраслевых министерств и ведомств (это вкладка в документообороте), и обеспечить доступ к открытым данным бизнесу и жителям республики на портале «Открытый Татарстан»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D0867-0927-47CD-9DF8-0DB54DF64A01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6357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097213" y="509588"/>
            <a:ext cx="36798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 руководством Ильдара </a:t>
            </a:r>
            <a:r>
              <a:rPr lang="ru-RU" dirty="0" err="1" smtClean="0"/>
              <a:t>Шафкатовича</a:t>
            </a:r>
            <a:r>
              <a:rPr lang="ru-RU" dirty="0" smtClean="0"/>
              <a:t> проработана архитектура системы которая позволяет</a:t>
            </a:r>
            <a:r>
              <a:rPr lang="ru-RU" baseline="0" dirty="0" smtClean="0"/>
              <a:t> консолидировать все отчеты и показатели от муниципалитетов, ведомственных систем и предприятий в Единую базу данных с паспортом по каждой отрасли.</a:t>
            </a:r>
          </a:p>
          <a:p>
            <a:r>
              <a:rPr lang="ru-RU" baseline="0" dirty="0" smtClean="0"/>
              <a:t>База данных обеспечивает оперативной и достоверной информацией руководство республики (через специализированное мобильное приложение), возможностью </a:t>
            </a:r>
            <a:r>
              <a:rPr lang="ru-RU" baseline="0" dirty="0" err="1" smtClean="0"/>
              <a:t>формировань</a:t>
            </a:r>
            <a:r>
              <a:rPr lang="ru-RU" baseline="0" dirty="0" smtClean="0"/>
              <a:t> необходимую аналитику в любом нужном разрезе без сбора дополнительной информации для отраслевых министерств и ведомств (это вкладка в документообороте), и обеспечить доступ к открытым данным бизнесу и жителям республики на портале «Открытый Татарстан»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D0867-0927-47CD-9DF8-0DB54DF64A01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635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097213" y="509588"/>
            <a:ext cx="36798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 руководством Ильдара </a:t>
            </a:r>
            <a:r>
              <a:rPr lang="ru-RU" dirty="0" err="1" smtClean="0"/>
              <a:t>Шафкатовича</a:t>
            </a:r>
            <a:r>
              <a:rPr lang="ru-RU" dirty="0" smtClean="0"/>
              <a:t> проработана архитектура системы которая позволяет</a:t>
            </a:r>
            <a:r>
              <a:rPr lang="ru-RU" baseline="0" dirty="0" smtClean="0"/>
              <a:t> консолидировать все отчеты и показатели от муниципалитетов, ведомственных систем и предприятий в Единую базу данных с паспортом по каждой отрасли.</a:t>
            </a:r>
          </a:p>
          <a:p>
            <a:r>
              <a:rPr lang="ru-RU" baseline="0" dirty="0" smtClean="0"/>
              <a:t>База данных обеспечивает оперативной и достоверной информацией руководство республики (через специализированное мобильное приложение), возможностью </a:t>
            </a:r>
            <a:r>
              <a:rPr lang="ru-RU" baseline="0" dirty="0" err="1" smtClean="0"/>
              <a:t>формировань</a:t>
            </a:r>
            <a:r>
              <a:rPr lang="ru-RU" baseline="0" dirty="0" smtClean="0"/>
              <a:t> необходимую аналитику в любом нужном разрезе без сбора дополнительной информации для отраслевых министерств и ведомств (это вкладка в документообороте), и обеспечить доступ к открытым данным бизнесу и жителям республики на портале «Открытый Татарстан»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D0867-0927-47CD-9DF8-0DB54DF64A01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6357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097213" y="509588"/>
            <a:ext cx="3679825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Под руководством Ильдара </a:t>
            </a:r>
            <a:r>
              <a:rPr lang="ru-RU" dirty="0" err="1" smtClean="0"/>
              <a:t>Шафкатовича</a:t>
            </a:r>
            <a:r>
              <a:rPr lang="ru-RU" dirty="0" smtClean="0"/>
              <a:t> проработана архитектура системы которая позволяет</a:t>
            </a:r>
            <a:r>
              <a:rPr lang="ru-RU" baseline="0" dirty="0" smtClean="0"/>
              <a:t> консолидировать все отчеты и показатели от муниципалитетов, ведомственных систем и предприятий в Единую базу данных с паспортом по каждой отрасли.</a:t>
            </a:r>
          </a:p>
          <a:p>
            <a:r>
              <a:rPr lang="ru-RU" baseline="0" dirty="0" smtClean="0"/>
              <a:t>База данных обеспечивает оперативной и достоверной информацией руководство республики (через специализированное мобильное приложение), возможностью </a:t>
            </a:r>
            <a:r>
              <a:rPr lang="ru-RU" baseline="0" dirty="0" err="1" smtClean="0"/>
              <a:t>формировань</a:t>
            </a:r>
            <a:r>
              <a:rPr lang="ru-RU" baseline="0" dirty="0" smtClean="0"/>
              <a:t> необходимую аналитику в любом нужном разрезе без сбора дополнительной информации для отраслевых министерств и ведомств (это вкладка в документообороте), и обеспечить доступ к открытым данным бизнесу и жителям республики на портале «Открытый Татарстан»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1D0867-0927-47CD-9DF8-0DB54DF64A01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635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32"/>
            <a:ext cx="8420100" cy="1470025"/>
          </a:xfrm>
          <a:prstGeom prst="rect">
            <a:avLst/>
          </a:prstGeom>
        </p:spPr>
        <p:txBody>
          <a:bodyPr lIns="107263" tIns="53630" rIns="107263" bIns="5363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 lIns="107263" tIns="53630" rIns="107263" bIns="53630"/>
          <a:lstStyle>
            <a:lvl1pPr marL="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1pPr>
            <a:lvl2pPr marL="536311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1072621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608932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2145243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681554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3217864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754175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4290486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587E87C-702F-4527-AD2E-5D99498A78CF}" type="datetimeFigureOut">
              <a:rPr lang="ru-RU"/>
              <a:pPr>
                <a:defRPr/>
              </a:pPr>
              <a:t>19.09.2013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354"/>
            <a:ext cx="31369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lIns="107263" tIns="53630" rIns="107263" bIns="5363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eaVert" lIns="107263" tIns="53630" rIns="107263" bIns="5363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9572288-49F8-4930-B559-6419FF8489B1}" type="datetimeFigureOut">
              <a:rPr lang="ru-RU"/>
              <a:pPr>
                <a:defRPr/>
              </a:pPr>
              <a:t>19.09.2013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354"/>
            <a:ext cx="31369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9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0E52871-7E78-4E0A-B2D9-9B74C77888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42"/>
            <a:ext cx="2228850" cy="5851525"/>
          </a:xfrm>
          <a:prstGeom prst="rect">
            <a:avLst/>
          </a:prstGeom>
        </p:spPr>
        <p:txBody>
          <a:bodyPr vert="eaVert" lIns="107263" tIns="53630" rIns="107263" bIns="5363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42"/>
            <a:ext cx="6521450" cy="5851525"/>
          </a:xfrm>
          <a:prstGeom prst="rect">
            <a:avLst/>
          </a:prstGeom>
        </p:spPr>
        <p:txBody>
          <a:bodyPr vert="eaVert" lIns="107263" tIns="53630" rIns="107263" bIns="5363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D0EE2B1-40D3-4124-88EF-7AFB4A5DC928}" type="datetimeFigureOut">
              <a:rPr lang="ru-RU"/>
              <a:pPr>
                <a:defRPr/>
              </a:pPr>
              <a:t>19.09.2013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354"/>
            <a:ext cx="31369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9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E107F3F-4F5F-4AB1-A463-ED1218039E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3" y="285731"/>
            <a:ext cx="6500820" cy="6095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lang="ru-RU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-32" y="45206"/>
            <a:ext cx="8667807" cy="215433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l"/>
            <a:r>
              <a:rPr lang="ru-RU" sz="800" b="1" cap="all" spc="110" baseline="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ГОСУДАРСТВЕННАЯ ИНФОРМАЦИОННАЯ СИСТЕМА РЕСПУБЛИКИ ТАТАРСТАН «НАРОДНЫЙ КОНТРОЛЬ»</a:t>
            </a: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3" y="380979"/>
            <a:ext cx="6500820" cy="85725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 userDrawn="1"/>
        </p:nvSpPr>
        <p:spPr>
          <a:xfrm>
            <a:off x="8667776" y="6273253"/>
            <a:ext cx="1083476" cy="400099"/>
          </a:xfrm>
          <a:prstGeom prst="rect">
            <a:avLst/>
          </a:prstGeom>
          <a:noFill/>
        </p:spPr>
        <p:txBody>
          <a:bodyPr wrap="square" lIns="91429" tIns="45715" rIns="91429" bIns="45715" rtlCol="0">
            <a:spAutoFit/>
          </a:bodyPr>
          <a:lstStyle/>
          <a:p>
            <a:pPr algn="r"/>
            <a:fld id="{68657E38-4F2E-4997-9B32-D2B255E9529A}" type="slidenum">
              <a:rPr lang="ru-RU" sz="2000" smtClean="0">
                <a:solidFill>
                  <a:schemeClr val="bg1">
                    <a:lumMod val="65000"/>
                  </a:schemeClr>
                </a:solidFill>
                <a:latin typeface="+mj-lt"/>
              </a:rPr>
              <a:pPr algn="r"/>
              <a:t>‹#›</a:t>
            </a:fld>
            <a:endParaRPr lang="ru-RU" sz="20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5217" y="357166"/>
            <a:ext cx="6286544" cy="1060473"/>
          </a:xfrm>
          <a:prstGeom prst="rect">
            <a:avLst/>
          </a:prstGeom>
        </p:spPr>
        <p:txBody>
          <a:bodyPr lIns="107263" tIns="53630" rIns="107263" bIns="53630"/>
          <a:lstStyle>
            <a:lvl1pPr algn="l">
              <a:defRPr sz="2300" b="1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  <a:prstGeom prst="rect">
            <a:avLst/>
          </a:prstGeom>
        </p:spPr>
        <p:txBody>
          <a:bodyPr lIns="107263" tIns="53630" rIns="107263" bIns="53630" anchor="t"/>
          <a:lstStyle>
            <a:lvl1pPr algn="l" latinLnBrk="0">
              <a:defRPr lang="ru-RU" sz="47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lIns="107263" tIns="53630" rIns="107263" bIns="53630" anchor="b"/>
          <a:lstStyle>
            <a:lvl1pPr marL="0" indent="0" latinLnBrk="0">
              <a:buNone/>
              <a:defRPr lang="ru-RU" sz="2300">
                <a:solidFill>
                  <a:schemeClr val="tx1">
                    <a:tint val="75000"/>
                  </a:schemeClr>
                </a:solidFill>
              </a:defRPr>
            </a:lvl1pPr>
            <a:lvl2pPr marL="536311" indent="0" latinLnBrk="0">
              <a:buNone/>
              <a:defRPr lang="ru-RU" sz="2100">
                <a:solidFill>
                  <a:schemeClr val="tx1">
                    <a:tint val="75000"/>
                  </a:schemeClr>
                </a:solidFill>
              </a:defRPr>
            </a:lvl2pPr>
            <a:lvl3pPr marL="1072621" indent="0" latinLnBrk="0">
              <a:buNone/>
              <a:defRPr lang="ru-RU" sz="1900">
                <a:solidFill>
                  <a:schemeClr val="tx1">
                    <a:tint val="75000"/>
                  </a:schemeClr>
                </a:solidFill>
              </a:defRPr>
            </a:lvl3pPr>
            <a:lvl4pPr marL="1608932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4pPr>
            <a:lvl5pPr marL="2145243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5pPr>
            <a:lvl6pPr marL="2681554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6pPr>
            <a:lvl7pPr marL="3217864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7pPr>
            <a:lvl8pPr marL="3754175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8pPr>
            <a:lvl9pPr marL="4290486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D5FB64D-F04D-4671-9B52-8A5E27A1312C}" type="datetimeFigureOut">
              <a:rPr lang="ru-RU"/>
              <a:pPr>
                <a:defRPr/>
              </a:pPr>
              <a:t>19.09.2013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84550" y="6356354"/>
            <a:ext cx="31369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99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F02F67A-3E1F-4368-953C-8CD8BAA23B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lIns="107263" tIns="53630" rIns="107263" bIns="5363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  <a:prstGeom prst="rect">
            <a:avLst/>
          </a:prstGeom>
        </p:spPr>
        <p:txBody>
          <a:bodyPr lIns="107263" tIns="53630" rIns="107263" bIns="53630"/>
          <a:lstStyle>
            <a:lvl1pPr latinLnBrk="0">
              <a:defRPr lang="ru-RU" sz="3300"/>
            </a:lvl1pPr>
            <a:lvl2pPr latinLnBrk="0">
              <a:defRPr lang="ru-RU" sz="2800"/>
            </a:lvl2pPr>
            <a:lvl3pPr latinLnBrk="0">
              <a:defRPr lang="ru-RU" sz="2300"/>
            </a:lvl3pPr>
            <a:lvl4pPr latinLnBrk="0">
              <a:defRPr lang="ru-RU" sz="2100"/>
            </a:lvl4pPr>
            <a:lvl5pPr latinLnBrk="0">
              <a:defRPr lang="ru-RU" sz="2100"/>
            </a:lvl5pPr>
            <a:lvl6pPr latinLnBrk="0">
              <a:defRPr lang="ru-RU" sz="2100"/>
            </a:lvl6pPr>
            <a:lvl7pPr latinLnBrk="0">
              <a:defRPr lang="ru-RU" sz="2100"/>
            </a:lvl7pPr>
            <a:lvl8pPr latinLnBrk="0">
              <a:defRPr lang="ru-RU" sz="2100"/>
            </a:lvl8pPr>
            <a:lvl9pPr latinLnBrk="0">
              <a:defRPr lang="ru-RU"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  <a:prstGeom prst="rect">
            <a:avLst/>
          </a:prstGeom>
        </p:spPr>
        <p:txBody>
          <a:bodyPr lIns="107263" tIns="53630" rIns="107263" bIns="53630"/>
          <a:lstStyle>
            <a:lvl1pPr latinLnBrk="0">
              <a:defRPr lang="ru-RU" sz="3300"/>
            </a:lvl1pPr>
            <a:lvl2pPr latinLnBrk="0">
              <a:defRPr lang="ru-RU" sz="2800"/>
            </a:lvl2pPr>
            <a:lvl3pPr latinLnBrk="0">
              <a:defRPr lang="ru-RU" sz="2300"/>
            </a:lvl3pPr>
            <a:lvl4pPr latinLnBrk="0">
              <a:defRPr lang="ru-RU" sz="2100"/>
            </a:lvl4pPr>
            <a:lvl5pPr latinLnBrk="0">
              <a:defRPr lang="ru-RU" sz="2100"/>
            </a:lvl5pPr>
            <a:lvl6pPr latinLnBrk="0">
              <a:defRPr lang="ru-RU" sz="2100"/>
            </a:lvl6pPr>
            <a:lvl7pPr latinLnBrk="0">
              <a:defRPr lang="ru-RU" sz="2100"/>
            </a:lvl7pPr>
            <a:lvl8pPr latinLnBrk="0">
              <a:defRPr lang="ru-RU" sz="2100"/>
            </a:lvl8pPr>
            <a:lvl9pPr latinLnBrk="0">
              <a:defRPr lang="ru-RU"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95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35ABFA2-7E5C-42F6-BB06-FED517664803}" type="datetimeFigureOut">
              <a:rPr lang="ru-RU"/>
              <a:pPr>
                <a:defRPr/>
              </a:pPr>
              <a:t>19.09.2013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84550" y="6356354"/>
            <a:ext cx="31369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99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FAED824-B3AA-4002-91F5-E17CF4792E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lIns="107263" tIns="53630" rIns="107263" bIns="53630"/>
          <a:lstStyle>
            <a:lvl1pPr latinLnBrk="0">
              <a:defRPr lang="ru-RU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  <a:prstGeom prst="rect">
            <a:avLst/>
          </a:prstGeom>
        </p:spPr>
        <p:txBody>
          <a:bodyPr lIns="107263" tIns="53630" rIns="107263" bIns="53630" anchor="b"/>
          <a:lstStyle>
            <a:lvl1pPr marL="0" indent="0" latinLnBrk="0">
              <a:buNone/>
              <a:defRPr lang="ru-RU" sz="2800" b="1"/>
            </a:lvl1pPr>
            <a:lvl2pPr marL="536311" indent="0" latinLnBrk="0">
              <a:buNone/>
              <a:defRPr lang="ru-RU" sz="2300" b="1"/>
            </a:lvl2pPr>
            <a:lvl3pPr marL="1072621" indent="0" latinLnBrk="0">
              <a:buNone/>
              <a:defRPr lang="ru-RU" sz="2100" b="1"/>
            </a:lvl3pPr>
            <a:lvl4pPr marL="1608932" indent="0" latinLnBrk="0">
              <a:buNone/>
              <a:defRPr lang="ru-RU" sz="1900" b="1"/>
            </a:lvl4pPr>
            <a:lvl5pPr marL="2145243" indent="0" latinLnBrk="0">
              <a:buNone/>
              <a:defRPr lang="ru-RU" sz="1900" b="1"/>
            </a:lvl5pPr>
            <a:lvl6pPr marL="2681554" indent="0" latinLnBrk="0">
              <a:buNone/>
              <a:defRPr lang="ru-RU" sz="1900" b="1"/>
            </a:lvl6pPr>
            <a:lvl7pPr marL="3217864" indent="0" latinLnBrk="0">
              <a:buNone/>
              <a:defRPr lang="ru-RU" sz="1900" b="1"/>
            </a:lvl7pPr>
            <a:lvl8pPr marL="3754175" indent="0" latinLnBrk="0">
              <a:buNone/>
              <a:defRPr lang="ru-RU" sz="1900" b="1"/>
            </a:lvl8pPr>
            <a:lvl9pPr marL="4290486" indent="0" latinLnBrk="0">
              <a:buNone/>
              <a:defRPr lang="ru-RU" sz="1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 lIns="107263" tIns="53630" rIns="107263" bIns="53630"/>
          <a:lstStyle>
            <a:lvl1pPr latinLnBrk="0">
              <a:defRPr lang="ru-RU" sz="2800"/>
            </a:lvl1pPr>
            <a:lvl2pPr latinLnBrk="0">
              <a:defRPr lang="ru-RU" sz="2300"/>
            </a:lvl2pPr>
            <a:lvl3pPr latinLnBrk="0">
              <a:defRPr lang="ru-RU" sz="2100"/>
            </a:lvl3pPr>
            <a:lvl4pPr latinLnBrk="0">
              <a:defRPr lang="ru-RU" sz="1900"/>
            </a:lvl4pPr>
            <a:lvl5pPr latinLnBrk="0">
              <a:defRPr lang="ru-RU" sz="1900"/>
            </a:lvl5pPr>
            <a:lvl6pPr latinLnBrk="0">
              <a:defRPr lang="ru-RU" sz="1900"/>
            </a:lvl6pPr>
            <a:lvl7pPr latinLnBrk="0">
              <a:defRPr lang="ru-RU" sz="1900"/>
            </a:lvl7pPr>
            <a:lvl8pPr latinLnBrk="0">
              <a:defRPr lang="ru-RU" sz="1900"/>
            </a:lvl8pPr>
            <a:lvl9pPr latinLnBrk="0">
              <a:defRPr lang="ru-RU"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7" y="1535113"/>
            <a:ext cx="4378590" cy="639763"/>
          </a:xfrm>
          <a:prstGeom prst="rect">
            <a:avLst/>
          </a:prstGeom>
        </p:spPr>
        <p:txBody>
          <a:bodyPr lIns="107263" tIns="53630" rIns="107263" bIns="53630" anchor="b"/>
          <a:lstStyle>
            <a:lvl1pPr marL="0" indent="0" latinLnBrk="0">
              <a:buNone/>
              <a:defRPr lang="ru-RU" sz="2800" b="1"/>
            </a:lvl1pPr>
            <a:lvl2pPr marL="536311" indent="0" latinLnBrk="0">
              <a:buNone/>
              <a:defRPr lang="ru-RU" sz="2300" b="1"/>
            </a:lvl2pPr>
            <a:lvl3pPr marL="1072621" indent="0" latinLnBrk="0">
              <a:buNone/>
              <a:defRPr lang="ru-RU" sz="2100" b="1"/>
            </a:lvl3pPr>
            <a:lvl4pPr marL="1608932" indent="0" latinLnBrk="0">
              <a:buNone/>
              <a:defRPr lang="ru-RU" sz="1900" b="1"/>
            </a:lvl4pPr>
            <a:lvl5pPr marL="2145243" indent="0" latinLnBrk="0">
              <a:buNone/>
              <a:defRPr lang="ru-RU" sz="1900" b="1"/>
            </a:lvl5pPr>
            <a:lvl6pPr marL="2681554" indent="0" latinLnBrk="0">
              <a:buNone/>
              <a:defRPr lang="ru-RU" sz="1900" b="1"/>
            </a:lvl6pPr>
            <a:lvl7pPr marL="3217864" indent="0" latinLnBrk="0">
              <a:buNone/>
              <a:defRPr lang="ru-RU" sz="1900" b="1"/>
            </a:lvl7pPr>
            <a:lvl8pPr marL="3754175" indent="0" latinLnBrk="0">
              <a:buNone/>
              <a:defRPr lang="ru-RU" sz="1900" b="1"/>
            </a:lvl8pPr>
            <a:lvl9pPr marL="4290486" indent="0" latinLnBrk="0">
              <a:buNone/>
              <a:defRPr lang="ru-RU" sz="1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7" y="2174875"/>
            <a:ext cx="4378590" cy="3951288"/>
          </a:xfrm>
          <a:prstGeom prst="rect">
            <a:avLst/>
          </a:prstGeom>
        </p:spPr>
        <p:txBody>
          <a:bodyPr lIns="107263" tIns="53630" rIns="107263" bIns="53630"/>
          <a:lstStyle>
            <a:lvl1pPr latinLnBrk="0">
              <a:defRPr lang="ru-RU" sz="2800"/>
            </a:lvl1pPr>
            <a:lvl2pPr latinLnBrk="0">
              <a:defRPr lang="ru-RU" sz="2300"/>
            </a:lvl2pPr>
            <a:lvl3pPr latinLnBrk="0">
              <a:defRPr lang="ru-RU" sz="2100"/>
            </a:lvl3pPr>
            <a:lvl4pPr latinLnBrk="0">
              <a:defRPr lang="ru-RU" sz="1900"/>
            </a:lvl4pPr>
            <a:lvl5pPr latinLnBrk="0">
              <a:defRPr lang="ru-RU" sz="1900"/>
            </a:lvl5pPr>
            <a:lvl6pPr latinLnBrk="0">
              <a:defRPr lang="ru-RU" sz="1900"/>
            </a:lvl6pPr>
            <a:lvl7pPr latinLnBrk="0">
              <a:defRPr lang="ru-RU" sz="1900"/>
            </a:lvl7pPr>
            <a:lvl8pPr latinLnBrk="0">
              <a:defRPr lang="ru-RU" sz="1900"/>
            </a:lvl8pPr>
            <a:lvl9pPr latinLnBrk="0">
              <a:defRPr lang="ru-RU"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95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3E63E1C-FBF6-4CF8-B0D3-A574A38D2678}" type="datetimeFigureOut">
              <a:rPr lang="ru-RU"/>
              <a:pPr>
                <a:defRPr/>
              </a:pPr>
              <a:t>19.09.2013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384550" y="6356354"/>
            <a:ext cx="31369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99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DC8C7B6-7359-473C-B667-9037CE623A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9"/>
            <a:ext cx="8915400" cy="1143000"/>
          </a:xfrm>
          <a:prstGeom prst="rect">
            <a:avLst/>
          </a:prstGeom>
        </p:spPr>
        <p:txBody>
          <a:bodyPr lIns="107263" tIns="53630" rIns="107263" bIns="53630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95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B05F3F7-99A2-4FCE-B549-06ECBE89F5D3}" type="datetimeFigureOut">
              <a:rPr lang="ru-RU"/>
              <a:pPr>
                <a:defRPr/>
              </a:pPr>
              <a:t>19.09.2013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384550" y="6356354"/>
            <a:ext cx="31369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99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23EBE68-6CF6-4B36-8B1C-87E1D2E73F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95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D01E1C6-32EA-4404-BC45-72B58F9D4F6C}" type="datetimeFigureOut">
              <a:rPr lang="ru-RU"/>
              <a:pPr>
                <a:defRPr/>
              </a:pPr>
              <a:t>19.09.2013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384550" y="6356354"/>
            <a:ext cx="31369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9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6EE7C29-CC93-4504-A418-41EED5D0F6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8" y="273049"/>
            <a:ext cx="3259006" cy="1162051"/>
          </a:xfrm>
          <a:prstGeom prst="rect">
            <a:avLst/>
          </a:prstGeom>
        </p:spPr>
        <p:txBody>
          <a:bodyPr lIns="107263" tIns="53630" rIns="107263" bIns="53630" anchor="b"/>
          <a:lstStyle>
            <a:lvl1pPr algn="l" latinLnBrk="0">
              <a:defRPr lang="ru-RU"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6"/>
            <a:ext cx="5537729" cy="5853113"/>
          </a:xfrm>
          <a:prstGeom prst="rect">
            <a:avLst/>
          </a:prstGeom>
        </p:spPr>
        <p:txBody>
          <a:bodyPr lIns="107263" tIns="53630" rIns="107263" bIns="53630"/>
          <a:lstStyle>
            <a:lvl1pPr latinLnBrk="0">
              <a:defRPr lang="ru-RU" sz="3800"/>
            </a:lvl1pPr>
            <a:lvl2pPr latinLnBrk="0">
              <a:defRPr lang="ru-RU" sz="3300"/>
            </a:lvl2pPr>
            <a:lvl3pPr latinLnBrk="0">
              <a:defRPr lang="ru-RU" sz="2800"/>
            </a:lvl3pPr>
            <a:lvl4pPr latinLnBrk="0">
              <a:defRPr lang="ru-RU" sz="2300"/>
            </a:lvl4pPr>
            <a:lvl5pPr latinLnBrk="0">
              <a:defRPr lang="ru-RU" sz="2300"/>
            </a:lvl5pPr>
            <a:lvl6pPr latinLnBrk="0">
              <a:defRPr lang="ru-RU" sz="2300"/>
            </a:lvl6pPr>
            <a:lvl7pPr latinLnBrk="0">
              <a:defRPr lang="ru-RU" sz="2300"/>
            </a:lvl7pPr>
            <a:lvl8pPr latinLnBrk="0">
              <a:defRPr lang="ru-RU" sz="2300"/>
            </a:lvl8pPr>
            <a:lvl9pPr latinLnBrk="0">
              <a:defRPr lang="ru-RU" sz="2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8" y="1435104"/>
            <a:ext cx="3259006" cy="4691063"/>
          </a:xfrm>
          <a:prstGeom prst="rect">
            <a:avLst/>
          </a:prstGeom>
        </p:spPr>
        <p:txBody>
          <a:bodyPr lIns="107263" tIns="53630" rIns="107263" bIns="53630"/>
          <a:lstStyle>
            <a:lvl1pPr marL="0" indent="0" latinLnBrk="0">
              <a:buNone/>
              <a:defRPr lang="ru-RU" sz="1600"/>
            </a:lvl1pPr>
            <a:lvl2pPr marL="536311" indent="0" latinLnBrk="0">
              <a:buNone/>
              <a:defRPr lang="ru-RU" sz="1400"/>
            </a:lvl2pPr>
            <a:lvl3pPr marL="1072621" indent="0" latinLnBrk="0">
              <a:buNone/>
              <a:defRPr lang="ru-RU" sz="1200"/>
            </a:lvl3pPr>
            <a:lvl4pPr marL="1608932" indent="0" latinLnBrk="0">
              <a:buNone/>
              <a:defRPr lang="ru-RU" sz="1100"/>
            </a:lvl4pPr>
            <a:lvl5pPr marL="2145243" indent="0" latinLnBrk="0">
              <a:buNone/>
              <a:defRPr lang="ru-RU" sz="1100"/>
            </a:lvl5pPr>
            <a:lvl6pPr marL="2681554" indent="0" latinLnBrk="0">
              <a:buNone/>
              <a:defRPr lang="ru-RU" sz="1100"/>
            </a:lvl6pPr>
            <a:lvl7pPr marL="3217864" indent="0" latinLnBrk="0">
              <a:buNone/>
              <a:defRPr lang="ru-RU" sz="1100"/>
            </a:lvl7pPr>
            <a:lvl8pPr marL="3754175" indent="0" latinLnBrk="0">
              <a:buNone/>
              <a:defRPr lang="ru-RU" sz="1100"/>
            </a:lvl8pPr>
            <a:lvl9pPr marL="4290486" indent="0" latinLnBrk="0">
              <a:buNone/>
              <a:defRPr lang="ru-RU"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95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7E0C3CE-D4BE-408A-9168-4A55E167E31A}" type="datetimeFigureOut">
              <a:rPr lang="ru-RU"/>
              <a:pPr>
                <a:defRPr/>
              </a:pPr>
              <a:t>19.09.2013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84550" y="6356354"/>
            <a:ext cx="31369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99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D0CACAB-C694-4ECD-8B05-14F0AB4E0E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9"/>
          </a:xfrm>
          <a:prstGeom prst="rect">
            <a:avLst/>
          </a:prstGeom>
        </p:spPr>
        <p:txBody>
          <a:bodyPr lIns="107263" tIns="53630" rIns="107263" bIns="53630" anchor="b"/>
          <a:lstStyle>
            <a:lvl1pPr algn="l" latinLnBrk="0">
              <a:defRPr lang="ru-RU" sz="2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</p:spPr>
        <p:txBody>
          <a:bodyPr lIns="107263" tIns="53630" rIns="107263" bIns="53630"/>
          <a:lstStyle>
            <a:lvl1pPr marL="0" indent="0" latinLnBrk="0">
              <a:buNone/>
              <a:defRPr lang="ru-RU" sz="3800"/>
            </a:lvl1pPr>
            <a:lvl2pPr marL="536311" indent="0" latinLnBrk="0">
              <a:buNone/>
              <a:defRPr lang="ru-RU" sz="3300"/>
            </a:lvl2pPr>
            <a:lvl3pPr marL="1072621" indent="0" latinLnBrk="0">
              <a:buNone/>
              <a:defRPr lang="ru-RU" sz="2800"/>
            </a:lvl3pPr>
            <a:lvl4pPr marL="1608932" indent="0" latinLnBrk="0">
              <a:buNone/>
              <a:defRPr lang="ru-RU" sz="2300"/>
            </a:lvl4pPr>
            <a:lvl5pPr marL="2145243" indent="0" latinLnBrk="0">
              <a:buNone/>
              <a:defRPr lang="ru-RU" sz="2300"/>
            </a:lvl5pPr>
            <a:lvl6pPr marL="2681554" indent="0" latinLnBrk="0">
              <a:buNone/>
              <a:defRPr lang="ru-RU" sz="2300"/>
            </a:lvl6pPr>
            <a:lvl7pPr marL="3217864" indent="0" latinLnBrk="0">
              <a:buNone/>
              <a:defRPr lang="ru-RU" sz="2300"/>
            </a:lvl7pPr>
            <a:lvl8pPr marL="3754175" indent="0" latinLnBrk="0">
              <a:buNone/>
              <a:defRPr lang="ru-RU" sz="2300"/>
            </a:lvl8pPr>
            <a:lvl9pPr marL="4290486" indent="0" latinLnBrk="0">
              <a:buNone/>
              <a:defRPr lang="ru-RU" sz="2300"/>
            </a:lvl9pPr>
          </a:lstStyle>
          <a:p>
            <a:pPr lvl="0"/>
            <a:endParaRPr lang="ru-R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43"/>
            <a:ext cx="5943600" cy="804863"/>
          </a:xfrm>
          <a:prstGeom prst="rect">
            <a:avLst/>
          </a:prstGeom>
        </p:spPr>
        <p:txBody>
          <a:bodyPr lIns="107263" tIns="53630" rIns="107263" bIns="53630"/>
          <a:lstStyle>
            <a:lvl1pPr marL="0" indent="0" latinLnBrk="0">
              <a:buNone/>
              <a:defRPr lang="ru-RU" sz="1600"/>
            </a:lvl1pPr>
            <a:lvl2pPr marL="536311" indent="0" latinLnBrk="0">
              <a:buNone/>
              <a:defRPr lang="ru-RU" sz="1400"/>
            </a:lvl2pPr>
            <a:lvl3pPr marL="1072621" indent="0" latinLnBrk="0">
              <a:buNone/>
              <a:defRPr lang="ru-RU" sz="1200"/>
            </a:lvl3pPr>
            <a:lvl4pPr marL="1608932" indent="0" latinLnBrk="0">
              <a:buNone/>
              <a:defRPr lang="ru-RU" sz="1100"/>
            </a:lvl4pPr>
            <a:lvl5pPr marL="2145243" indent="0" latinLnBrk="0">
              <a:buNone/>
              <a:defRPr lang="ru-RU" sz="1100"/>
            </a:lvl5pPr>
            <a:lvl6pPr marL="2681554" indent="0" latinLnBrk="0">
              <a:buNone/>
              <a:defRPr lang="ru-RU" sz="1100"/>
            </a:lvl6pPr>
            <a:lvl7pPr marL="3217864" indent="0" latinLnBrk="0">
              <a:buNone/>
              <a:defRPr lang="ru-RU" sz="1100"/>
            </a:lvl7pPr>
            <a:lvl8pPr marL="3754175" indent="0" latinLnBrk="0">
              <a:buNone/>
              <a:defRPr lang="ru-RU" sz="1100"/>
            </a:lvl8pPr>
            <a:lvl9pPr marL="4290486" indent="0" latinLnBrk="0">
              <a:buNone/>
              <a:defRPr lang="ru-RU"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95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B738B82-4936-4517-A2D4-469A37F8B8D2}" type="datetimeFigureOut">
              <a:rPr lang="ru-RU"/>
              <a:pPr>
                <a:defRPr/>
              </a:pPr>
              <a:t>19.09.2013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84550" y="6356354"/>
            <a:ext cx="31369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99300" y="6356354"/>
            <a:ext cx="2311400" cy="366713"/>
          </a:xfrm>
          <a:prstGeom prst="rect">
            <a:avLst/>
          </a:prstGeom>
        </p:spPr>
        <p:txBody>
          <a:bodyPr lIns="107263" tIns="53630" rIns="107263" bIns="5363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FBEC962-F696-42AB-BBEA-5067384CCC4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 userDrawn="1"/>
        </p:nvSpPr>
        <p:spPr bwMode="auto">
          <a:xfrm>
            <a:off x="-32" y="1"/>
            <a:ext cx="9906030" cy="4032251"/>
          </a:xfrm>
          <a:prstGeom prst="rect">
            <a:avLst/>
          </a:prstGeom>
          <a:gradFill flip="none" rotWithShape="1">
            <a:gsLst>
              <a:gs pos="0">
                <a:srgbClr val="C9DDFB"/>
              </a:gs>
              <a:gs pos="100000">
                <a:srgbClr val="E3E9FD">
                  <a:gamma/>
                  <a:tint val="0"/>
                  <a:invGamma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14" tIns="45708" rIns="91414" bIns="45708" anchor="ctr"/>
          <a:lstStyle/>
          <a:p>
            <a:pPr marL="0" algn="l" defTabSz="1542634" rtl="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100" kern="1200" dirty="0">
              <a:solidFill>
                <a:schemeClr val="tx1"/>
              </a:solidFill>
              <a:latin typeface="Calibri" pitchFamily="34" charset="0"/>
              <a:ea typeface="+mn-ea"/>
              <a:cs typeface="+mn-cs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-29" y="1"/>
            <a:ext cx="9906029" cy="4214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-28" y="-21"/>
            <a:ext cx="9906029" cy="424656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14" tIns="45708" rIns="91414" bIns="45708" anchor="ctr"/>
          <a:lstStyle/>
          <a:p>
            <a:pPr marL="0" algn="l" defTabSz="1542634" rtl="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3100" kern="1200" dirty="0">
              <a:solidFill>
                <a:schemeClr val="tx1"/>
              </a:solidFill>
              <a:latin typeface="Calibri" pitchFamily="34" charset="0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7" r:id="rId1"/>
    <p:sldLayoutId id="2147484068" r:id="rId2"/>
    <p:sldLayoutId id="2147484069" r:id="rId3"/>
    <p:sldLayoutId id="2147484070" r:id="rId4"/>
    <p:sldLayoutId id="2147484071" r:id="rId5"/>
    <p:sldLayoutId id="2147484072" r:id="rId6"/>
    <p:sldLayoutId id="2147484073" r:id="rId7"/>
    <p:sldLayoutId id="2147484074" r:id="rId8"/>
    <p:sldLayoutId id="2147484075" r:id="rId9"/>
    <p:sldLayoutId id="2147484076" r:id="rId10"/>
    <p:sldLayoutId id="2147484077" r:id="rId11"/>
  </p:sldLayoutIdLst>
  <p:transition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ru-RU" sz="5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5pPr>
      <a:lvl6pPr marL="536311" algn="ctr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6pPr>
      <a:lvl7pPr marL="1072621" algn="ctr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7pPr>
      <a:lvl8pPr marL="1608932" algn="ctr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8pPr>
      <a:lvl9pPr marL="2145243" algn="ctr" rtl="0" fontAlgn="base">
        <a:spcBef>
          <a:spcPct val="0"/>
        </a:spcBef>
        <a:spcAft>
          <a:spcPct val="0"/>
        </a:spcAft>
        <a:defRPr sz="5200">
          <a:solidFill>
            <a:schemeClr val="tx1"/>
          </a:solidFill>
          <a:latin typeface="Calibri" pitchFamily="34" charset="0"/>
        </a:defRPr>
      </a:lvl9pPr>
    </p:titleStyle>
    <p:bodyStyle>
      <a:lvl1pPr marL="401547" indent="-40154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lang="ru-RU"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71340" indent="-33488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lang="ru-RU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9545" indent="-26663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5998" indent="-26663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12451" indent="-26663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9709" indent="-268155" algn="l" defTabSz="1072621" rtl="0" eaLnBrk="1" latinLnBrk="0" hangingPunct="1">
        <a:spcBef>
          <a:spcPct val="20000"/>
        </a:spcBef>
        <a:buFont typeface="Arial" pitchFamily="34" charset="0"/>
        <a:buChar char="•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6020" indent="-268155" algn="l" defTabSz="1072621" rtl="0" eaLnBrk="1" latinLnBrk="0" hangingPunct="1">
        <a:spcBef>
          <a:spcPct val="20000"/>
        </a:spcBef>
        <a:buFont typeface="Arial" pitchFamily="34" charset="0"/>
        <a:buChar char="•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2331" indent="-268155" algn="l" defTabSz="1072621" rtl="0" eaLnBrk="1" latinLnBrk="0" hangingPunct="1">
        <a:spcBef>
          <a:spcPct val="20000"/>
        </a:spcBef>
        <a:buFont typeface="Arial" pitchFamily="34" charset="0"/>
        <a:buChar char="•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8641" indent="-268155" algn="l" defTabSz="1072621" rtl="0" eaLnBrk="1" latinLnBrk="0" hangingPunct="1">
        <a:spcBef>
          <a:spcPct val="20000"/>
        </a:spcBef>
        <a:buFont typeface="Arial" pitchFamily="34" charset="0"/>
        <a:buChar char="•"/>
        <a:defRPr lang="ru-RU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6311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621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8932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5243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81554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17864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54175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90486" algn="l" defTabSz="1072621" rtl="0" eaLnBrk="1" latinLnBrk="0" hangingPunct="1">
        <a:defRPr lang="ru-RU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hyperlink" Target="http://&#1090;&#1072;&#1090;&#1072;&#1088;&#1089;&#1090;&#1072;&#1085;.&#1088;&#1092;/" TargetMode="External"/><Relationship Id="rId5" Type="http://schemas.openxmlformats.org/officeDocument/2006/relationships/image" Target="../media/image5.png"/><Relationship Id="rId10" Type="http://schemas.openxmlformats.org/officeDocument/2006/relationships/hyperlink" Target="http://tatarstan.ru/" TargetMode="External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10" Type="http://schemas.openxmlformats.org/officeDocument/2006/relationships/image" Target="../media/image17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chart" Target="../charts/chart1.xm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3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http://open2.tatar.ru/bundles/uippurchases/images/logo.png"/>
          <p:cNvSpPr>
            <a:spLocks noChangeAspect="1" noChangeArrowheads="1"/>
          </p:cNvSpPr>
          <p:nvPr/>
        </p:nvSpPr>
        <p:spPr bwMode="auto">
          <a:xfrm>
            <a:off x="5043164" y="4455755"/>
            <a:ext cx="2700914" cy="2700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55434" y="1309811"/>
            <a:ext cx="9339736" cy="363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19" tIns="45709" rIns="91419" bIns="45709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 smtClean="0">
                <a:solidFill>
                  <a:srgbClr val="006699"/>
                </a:solidFill>
                <a:latin typeface="Calibri"/>
                <a:cs typeface="Tahoma" pitchFamily="34" charset="0"/>
              </a:rPr>
              <a:t>«Официальный портал </a:t>
            </a:r>
            <a:br>
              <a:rPr lang="ru-RU" sz="4400" b="1" spc="50" dirty="0" smtClean="0">
                <a:solidFill>
                  <a:srgbClr val="006699"/>
                </a:solidFill>
                <a:latin typeface="Calibri"/>
                <a:cs typeface="Tahoma" pitchFamily="34" charset="0"/>
              </a:rPr>
            </a:br>
            <a:r>
              <a:rPr lang="ru-RU" sz="4400" b="1" spc="50" dirty="0" smtClean="0">
                <a:solidFill>
                  <a:srgbClr val="006699"/>
                </a:solidFill>
                <a:latin typeface="Calibri"/>
                <a:cs typeface="Tahoma" pitchFamily="34" charset="0"/>
              </a:rPr>
              <a:t>Республики Татарстан» </a:t>
            </a:r>
            <a:br>
              <a:rPr lang="ru-RU" sz="4400" b="1" spc="50" dirty="0" smtClean="0">
                <a:solidFill>
                  <a:srgbClr val="006699"/>
                </a:solidFill>
                <a:latin typeface="Calibri"/>
                <a:cs typeface="Tahoma" pitchFamily="34" charset="0"/>
              </a:rPr>
            </a:br>
            <a:r>
              <a:rPr lang="ru-RU" sz="4400" b="1" spc="50" dirty="0" smtClean="0">
                <a:solidFill>
                  <a:srgbClr val="006699"/>
                </a:solidFill>
                <a:latin typeface="Calibri"/>
                <a:cs typeface="Tahoma" pitchFamily="34" charset="0"/>
              </a:rPr>
              <a:t>как инструмент взаимодействия </a:t>
            </a:r>
            <a:br>
              <a:rPr lang="ru-RU" sz="4400" b="1" spc="50" dirty="0" smtClean="0">
                <a:solidFill>
                  <a:srgbClr val="006699"/>
                </a:solidFill>
                <a:latin typeface="Calibri"/>
                <a:cs typeface="Tahoma" pitchFamily="34" charset="0"/>
              </a:rPr>
            </a:br>
            <a:r>
              <a:rPr lang="ru-RU" sz="4400" b="1" spc="50" dirty="0" smtClean="0">
                <a:solidFill>
                  <a:srgbClr val="006699"/>
                </a:solidFill>
                <a:latin typeface="Calibri"/>
                <a:cs typeface="Tahoma" pitchFamily="34" charset="0"/>
              </a:rPr>
              <a:t>органов власти с населением</a:t>
            </a:r>
            <a:r>
              <a:rPr lang="ru-RU" sz="5400" b="1" spc="50" dirty="0" smtClean="0">
                <a:solidFill>
                  <a:srgbClr val="336699"/>
                </a:solidFill>
                <a:latin typeface="Calibri"/>
                <a:cs typeface="Tahoma" pitchFamily="34" charset="0"/>
              </a:rPr>
              <a:t/>
            </a:r>
            <a:br>
              <a:rPr lang="ru-RU" sz="5400" b="1" spc="50" dirty="0" smtClean="0">
                <a:solidFill>
                  <a:srgbClr val="336699"/>
                </a:solidFill>
                <a:latin typeface="Calibri"/>
                <a:cs typeface="Tahoma" pitchFamily="34" charset="0"/>
              </a:rPr>
            </a:br>
            <a:endParaRPr lang="ru-RU" sz="5400" b="1" spc="50" dirty="0">
              <a:solidFill>
                <a:srgbClr val="336699"/>
              </a:solidFill>
              <a:latin typeface="Calibri"/>
              <a:cs typeface="Tahoma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5092" y="5557652"/>
            <a:ext cx="44005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5217" y="487699"/>
            <a:ext cx="6286544" cy="670541"/>
          </a:xfrm>
        </p:spPr>
        <p:txBody>
          <a:bodyPr/>
          <a:lstStyle/>
          <a:p>
            <a:r>
              <a:rPr lang="ru-RU" sz="1800" dirty="0" smtClean="0"/>
              <a:t>«ОФИЦИАЛЬНЫЙ ТАТАРСТАН» В СОСТАВЕ ЕДИНОГО ИНФОРМАЦИОННОГО ПОРТАЛА «ОТКРЫТЫЙ ТАТАРСТАН»</a:t>
            </a:r>
            <a:endParaRPr lang="ru-RU" sz="18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8" y="-8238"/>
            <a:ext cx="7419975" cy="29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4" cstate="print"/>
          <a:srcRect l="22340" t="10000" r="24083" b="12093"/>
          <a:stretch>
            <a:fillRect/>
          </a:stretch>
        </p:blipFill>
        <p:spPr bwMode="auto">
          <a:xfrm>
            <a:off x="166255" y="1627814"/>
            <a:ext cx="4393870" cy="4452352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5" cstate="print"/>
          <a:srcRect l="26352" t="9208" r="25990" b="18172"/>
          <a:stretch>
            <a:fillRect/>
          </a:stretch>
        </p:blipFill>
        <p:spPr bwMode="auto">
          <a:xfrm>
            <a:off x="4714504" y="1626921"/>
            <a:ext cx="4987636" cy="4476997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911927" y="4121927"/>
            <a:ext cx="950025" cy="90133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850079" y="4987636"/>
            <a:ext cx="1947553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07503" y="6309320"/>
            <a:ext cx="885698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" y="6355442"/>
            <a:ext cx="2699791" cy="50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980031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7503" y="373399"/>
            <a:ext cx="6286544" cy="670541"/>
          </a:xfrm>
        </p:spPr>
        <p:txBody>
          <a:bodyPr/>
          <a:lstStyle/>
          <a:p>
            <a:r>
              <a:rPr lang="ru-RU" sz="1600" dirty="0" smtClean="0"/>
              <a:t>СТАТИСТИЧЕСКИЕ ДАННЫЕ САЙТОВ В ЕДИНОЙ ГОСУДАРСТВЕННОЙ СИСТЕМЕ ОТЧЕТНОСТИ «ОТЧЕТЫ ВЕДОМСТВ» ПОРТАЛА «ОТКРЫТЫЙ ТАТАРСТАН»</a:t>
            </a:r>
            <a:endParaRPr lang="ru-RU" sz="16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8" y="-8238"/>
            <a:ext cx="7419975" cy="29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07503" y="6309320"/>
            <a:ext cx="885698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" y="6355442"/>
            <a:ext cx="2699791" cy="50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17"/>
          <a:stretch/>
        </p:blipFill>
        <p:spPr bwMode="auto">
          <a:xfrm>
            <a:off x="609984" y="1552575"/>
            <a:ext cx="4552179" cy="392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566" y="1552575"/>
            <a:ext cx="2910341" cy="3981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1" b="7328"/>
          <a:stretch/>
        </p:blipFill>
        <p:spPr>
          <a:xfrm>
            <a:off x="2809875" y="3778551"/>
            <a:ext cx="3309393" cy="2197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366000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5217" y="487699"/>
            <a:ext cx="6286544" cy="670541"/>
          </a:xfrm>
        </p:spPr>
        <p:txBody>
          <a:bodyPr/>
          <a:lstStyle/>
          <a:p>
            <a:r>
              <a:rPr lang="ru-RU" sz="2000" dirty="0" smtClean="0"/>
              <a:t>МОНИТОРИНГ ФУНКЦИОНИРОВАНИЯ ПОРТАЛА</a:t>
            </a:r>
            <a:endParaRPr lang="ru-RU" sz="20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8" y="-8238"/>
            <a:ext cx="7419975" cy="29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92079" y="1590675"/>
            <a:ext cx="4070996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b="1" dirty="0" smtClean="0">
                <a:solidFill>
                  <a:srgbClr val="FF0000"/>
                </a:solidFill>
              </a:rPr>
              <a:t>→</a:t>
            </a:r>
            <a:r>
              <a:rPr lang="ru-RU" sz="2400" b="1" dirty="0" smtClean="0">
                <a:solidFill>
                  <a:srgbClr val="FF0000"/>
                </a:solidFill>
              </a:rPr>
              <a:t>19 млн. </a:t>
            </a:r>
            <a:r>
              <a:rPr lang="ru-RU" sz="2000" dirty="0" smtClean="0"/>
              <a:t>посещений портала </a:t>
            </a:r>
            <a:r>
              <a:rPr lang="ru-RU" sz="2000" dirty="0"/>
              <a:t>и его отдельных </a:t>
            </a:r>
            <a:r>
              <a:rPr lang="ru-RU" sz="2000" dirty="0" smtClean="0"/>
              <a:t>сайтов за 8 мес. 2013 г./ </a:t>
            </a:r>
            <a:r>
              <a:rPr lang="ru-RU" sz="2000" b="1" dirty="0" smtClean="0"/>
              <a:t>13 млн. </a:t>
            </a:r>
            <a:r>
              <a:rPr lang="ru-RU" sz="2000" dirty="0" smtClean="0"/>
              <a:t>за 8 мес. 2012 г.;</a:t>
            </a:r>
          </a:p>
          <a:p>
            <a:pPr>
              <a:spcAft>
                <a:spcPts val="600"/>
              </a:spcAft>
            </a:pPr>
            <a:r>
              <a:rPr lang="ru-RU" sz="2000" b="1" dirty="0">
                <a:solidFill>
                  <a:srgbClr val="FF0000"/>
                </a:solidFill>
              </a:rPr>
              <a:t>→ </a:t>
            </a:r>
            <a:r>
              <a:rPr lang="ru-RU" sz="2400" b="1" dirty="0">
                <a:solidFill>
                  <a:srgbClr val="FF0000"/>
                </a:solidFill>
              </a:rPr>
              <a:t>60%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посетителей из Татарстана;</a:t>
            </a:r>
          </a:p>
          <a:p>
            <a:pPr>
              <a:spcAft>
                <a:spcPts val="600"/>
              </a:spcAft>
            </a:pPr>
            <a:r>
              <a:rPr lang="ru-RU" sz="2000" b="1" dirty="0" smtClean="0">
                <a:solidFill>
                  <a:srgbClr val="FF0000"/>
                </a:solidFill>
              </a:rPr>
              <a:t>→</a:t>
            </a:r>
            <a:r>
              <a:rPr lang="ru-RU" sz="2000" dirty="0" smtClean="0"/>
              <a:t> также из около </a:t>
            </a:r>
            <a:r>
              <a:rPr lang="ru-RU" sz="2400" b="1" dirty="0" smtClean="0">
                <a:solidFill>
                  <a:srgbClr val="FF0000"/>
                </a:solidFill>
              </a:rPr>
              <a:t>290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городов РФ;</a:t>
            </a:r>
          </a:p>
          <a:p>
            <a:pPr>
              <a:spcAft>
                <a:spcPts val="600"/>
              </a:spcAft>
            </a:pPr>
            <a:r>
              <a:rPr lang="ru-RU" sz="2000" b="1" dirty="0" smtClean="0">
                <a:solidFill>
                  <a:srgbClr val="FF0000"/>
                </a:solidFill>
              </a:rPr>
              <a:t>→ </a:t>
            </a:r>
            <a:r>
              <a:rPr lang="ru-RU" sz="2000" dirty="0" smtClean="0"/>
              <a:t>посетители из </a:t>
            </a:r>
            <a:r>
              <a:rPr lang="ru-RU" sz="2400" b="1" dirty="0" smtClean="0">
                <a:solidFill>
                  <a:srgbClr val="FF0000"/>
                </a:solidFill>
              </a:rPr>
              <a:t>80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/>
              <a:t>стран</a:t>
            </a:r>
            <a:r>
              <a:rPr lang="ru-RU" sz="2000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за месяц;</a:t>
            </a:r>
          </a:p>
          <a:p>
            <a:pPr>
              <a:spcAft>
                <a:spcPts val="600"/>
              </a:spcAft>
            </a:pP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→ </a:t>
            </a:r>
            <a:r>
              <a:rPr lang="ru-RU" sz="2400" b="1" dirty="0" smtClean="0">
                <a:solidFill>
                  <a:srgbClr val="FF0000"/>
                </a:solidFill>
              </a:rPr>
              <a:t>свыше 7 тыс. </a:t>
            </a:r>
            <a:r>
              <a:rPr lang="ru-RU" sz="2000" dirty="0" smtClean="0"/>
              <a:t>новостных материалов и 1 тыс. фото- и видеорепортажей в месяц;</a:t>
            </a:r>
          </a:p>
          <a:p>
            <a:pPr>
              <a:spcAft>
                <a:spcPts val="600"/>
              </a:spcAft>
            </a:pP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>
                <a:solidFill>
                  <a:srgbClr val="FF0000"/>
                </a:solidFill>
              </a:rPr>
              <a:t>→ </a:t>
            </a:r>
            <a:r>
              <a:rPr lang="ru-RU" sz="2000" b="1" dirty="0" smtClean="0">
                <a:solidFill>
                  <a:srgbClr val="FF0000"/>
                </a:solidFill>
              </a:rPr>
              <a:t>более 3,6 </a:t>
            </a:r>
            <a:r>
              <a:rPr lang="ru-RU" sz="2000" b="1" dirty="0">
                <a:solidFill>
                  <a:srgbClr val="FF0000"/>
                </a:solidFill>
              </a:rPr>
              <a:t>тыс. </a:t>
            </a:r>
            <a:r>
              <a:rPr lang="ru-RU" sz="2000" dirty="0"/>
              <a:t>обращений в </a:t>
            </a:r>
            <a:r>
              <a:rPr lang="ru-RU" sz="2000" dirty="0" smtClean="0"/>
              <a:t>Интернет-приёмные в месяц.</a:t>
            </a:r>
          </a:p>
        </p:txBody>
      </p:sp>
      <p:pic>
        <p:nvPicPr>
          <p:cNvPr id="5" name="Рисунок 4"/>
          <p:cNvPicPr/>
          <p:nvPr/>
        </p:nvPicPr>
        <p:blipFill>
          <a:blip r:embed="rId4" cstate="print"/>
          <a:srcRect l="3616" t="23179" r="73444" b="16552"/>
          <a:stretch>
            <a:fillRect/>
          </a:stretch>
        </p:blipFill>
        <p:spPr bwMode="auto">
          <a:xfrm>
            <a:off x="928133" y="1489869"/>
            <a:ext cx="2331098" cy="3539332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5" cstate="print"/>
          <a:srcRect l="36893" t="23776" r="36472" b="6643"/>
          <a:stretch>
            <a:fillRect/>
          </a:stretch>
        </p:blipFill>
        <p:spPr bwMode="auto">
          <a:xfrm>
            <a:off x="1333090" y="2186272"/>
            <a:ext cx="2563699" cy="343348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6" cstate="print"/>
          <a:srcRect l="36971" t="25855" r="36602" b="5309"/>
          <a:stretch>
            <a:fillRect/>
          </a:stretch>
        </p:blipFill>
        <p:spPr bwMode="auto">
          <a:xfrm>
            <a:off x="2291886" y="2781299"/>
            <a:ext cx="2451563" cy="330517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07503" y="6309320"/>
            <a:ext cx="885698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" y="6355442"/>
            <a:ext cx="2699791" cy="50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372112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5217" y="487699"/>
            <a:ext cx="6286544" cy="670541"/>
          </a:xfrm>
        </p:spPr>
        <p:txBody>
          <a:bodyPr/>
          <a:lstStyle/>
          <a:p>
            <a:r>
              <a:rPr lang="ru-RU" sz="2000" dirty="0" smtClean="0"/>
              <a:t>КОНКУРС САЙТОВ В СОСТАВЕ ПОРТАЛА</a:t>
            </a:r>
            <a:endParaRPr lang="ru-RU" sz="20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8" y="-8238"/>
            <a:ext cx="7419975" cy="29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zagogulin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10400" y="1076324"/>
            <a:ext cx="2053663" cy="2715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52421" y="1788384"/>
            <a:ext cx="721483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По итогам 2012 </a:t>
            </a:r>
            <a:r>
              <a:rPr lang="ru-RU" sz="2000" dirty="0" smtClean="0"/>
              <a:t>года определены победители </a:t>
            </a:r>
          </a:p>
          <a:p>
            <a:r>
              <a:rPr lang="ru-RU" sz="2000" dirty="0" smtClean="0"/>
              <a:t>в </a:t>
            </a:r>
            <a:r>
              <a:rPr lang="ru-RU" sz="2000" b="1" dirty="0" smtClean="0"/>
              <a:t>5 номинациях </a:t>
            </a:r>
            <a:r>
              <a:rPr lang="ru-RU" sz="2000" dirty="0" smtClean="0"/>
              <a:t>конкурса сайтов в составе </a:t>
            </a:r>
          </a:p>
          <a:p>
            <a:r>
              <a:rPr lang="ru-RU" sz="2000" dirty="0" smtClean="0"/>
              <a:t>ГИС РТ «Официальный портал Республики Татарстан»: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37874" y="3357271"/>
            <a:ext cx="779624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/>
          </a:p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rgbClr val="FF0000"/>
                </a:solidFill>
              </a:rPr>
              <a:t>→ </a:t>
            </a:r>
            <a:r>
              <a:rPr lang="ru-RU" sz="1600" b="1" dirty="0" smtClean="0"/>
              <a:t>Лучший </a:t>
            </a:r>
            <a:r>
              <a:rPr lang="ru-RU" sz="1600" b="1" dirty="0"/>
              <a:t>сайт органа исполнительной </a:t>
            </a:r>
            <a:r>
              <a:rPr lang="ru-RU" sz="1600" b="1" dirty="0" smtClean="0"/>
              <a:t>власти  </a:t>
            </a:r>
            <a:r>
              <a:rPr lang="ru-RU" sz="1600" b="1" dirty="0"/>
              <a:t>Республики </a:t>
            </a:r>
            <a:r>
              <a:rPr lang="ru-RU" sz="1600" b="1" dirty="0" smtClean="0"/>
              <a:t>Татарстан</a:t>
            </a:r>
          </a:p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rgbClr val="FF0000"/>
                </a:solidFill>
              </a:rPr>
              <a:t>→ </a:t>
            </a:r>
            <a:r>
              <a:rPr lang="ru-RU" sz="1600" b="1" dirty="0" smtClean="0"/>
              <a:t>Лучший </a:t>
            </a:r>
            <a:r>
              <a:rPr lang="ru-RU" sz="1600" b="1" dirty="0"/>
              <a:t>сайт ведомства Республики </a:t>
            </a:r>
            <a:r>
              <a:rPr lang="ru-RU" sz="1600" b="1" dirty="0" smtClean="0"/>
              <a:t>Татарстан </a:t>
            </a:r>
            <a:endParaRPr lang="ru-RU" sz="1600" dirty="0"/>
          </a:p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rgbClr val="FF0000"/>
                </a:solidFill>
              </a:rPr>
              <a:t>→ </a:t>
            </a:r>
            <a:r>
              <a:rPr lang="ru-RU" sz="1600" b="1" dirty="0" smtClean="0"/>
              <a:t>Лучший </a:t>
            </a:r>
            <a:r>
              <a:rPr lang="ru-RU" sz="1600" b="1" dirty="0"/>
              <a:t>сайт муниципального </a:t>
            </a:r>
            <a:r>
              <a:rPr lang="ru-RU" sz="1600" b="1" dirty="0" smtClean="0"/>
              <a:t>района и </a:t>
            </a:r>
            <a:r>
              <a:rPr lang="ru-RU" sz="1600" b="1" dirty="0"/>
              <a:t>городского округа Республики </a:t>
            </a:r>
            <a:r>
              <a:rPr lang="ru-RU" sz="1600" b="1" dirty="0" smtClean="0"/>
              <a:t>Татарстан</a:t>
            </a:r>
          </a:p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rgbClr val="FF0000"/>
                </a:solidFill>
              </a:rPr>
              <a:t>→ </a:t>
            </a:r>
            <a:r>
              <a:rPr lang="ru-RU" sz="1600" b="1" dirty="0" smtClean="0"/>
              <a:t>Лучший </a:t>
            </a:r>
            <a:r>
              <a:rPr lang="ru-RU" sz="1600" b="1" dirty="0"/>
              <a:t>сайт территориального органа федеральных органов власти по Республике </a:t>
            </a:r>
            <a:r>
              <a:rPr lang="ru-RU" sz="1600" b="1" dirty="0" smtClean="0"/>
              <a:t>Татарстан</a:t>
            </a:r>
            <a:endParaRPr lang="ru-RU" sz="1600" dirty="0"/>
          </a:p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rgbClr val="FF0000"/>
                </a:solidFill>
              </a:rPr>
              <a:t>→ </a:t>
            </a:r>
            <a:r>
              <a:rPr lang="ru-RU" sz="1600" b="1" dirty="0" smtClean="0"/>
              <a:t>Лучший </a:t>
            </a:r>
            <a:r>
              <a:rPr lang="ru-RU" sz="1600" b="1" dirty="0"/>
              <a:t>сайт на татарском языке</a:t>
            </a:r>
            <a:br>
              <a:rPr lang="ru-RU" sz="1600" b="1" dirty="0"/>
            </a:br>
            <a:r>
              <a:rPr lang="ru-RU" sz="1600" b="1" dirty="0" smtClean="0"/>
              <a:t>    </a:t>
            </a:r>
            <a:endParaRPr lang="ru-RU" sz="16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503" y="6309320"/>
            <a:ext cx="885698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" y="6355442"/>
            <a:ext cx="2699791" cy="50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6372112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025" y="3095627"/>
            <a:ext cx="4876800" cy="985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71157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5217" y="487699"/>
            <a:ext cx="6286544" cy="670541"/>
          </a:xfrm>
        </p:spPr>
        <p:txBody>
          <a:bodyPr/>
          <a:lstStyle/>
          <a:p>
            <a:r>
              <a:rPr lang="ru-RU" sz="2000" dirty="0" smtClean="0"/>
              <a:t>ГОСУДАРСТВЕННАЯ ИНФОРМАЦИОННАЯ СИСТЕМА</a:t>
            </a:r>
            <a:br>
              <a:rPr lang="ru-RU" sz="2000" dirty="0" smtClean="0"/>
            </a:br>
            <a:r>
              <a:rPr lang="ru-RU" sz="2000" dirty="0" smtClean="0"/>
              <a:t>«ОФИЦИАЛЬНЫЙ ПОРТАЛ РЕСПУБЛИКИ ТАТАРСТАН»</a:t>
            </a:r>
            <a:r>
              <a:rPr lang="ru-RU" sz="1800" dirty="0"/>
              <a:t/>
            </a:r>
            <a:br>
              <a:rPr lang="ru-RU" sz="1800" dirty="0"/>
            </a:br>
            <a:endParaRPr lang="ru-RU" sz="105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8" y="-8238"/>
            <a:ext cx="7419975" cy="29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47" y="2122761"/>
            <a:ext cx="1891598" cy="12359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2072" y="2078153"/>
            <a:ext cx="2047165" cy="126565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900" y="3271236"/>
            <a:ext cx="1887327" cy="128992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507" y="1982863"/>
            <a:ext cx="4803513" cy="369214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95" y="3358683"/>
            <a:ext cx="2026808" cy="120248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48" y="4474357"/>
            <a:ext cx="1891598" cy="117157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333620" y="1414915"/>
            <a:ext cx="849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10"/>
              </a:rPr>
              <a:t>http://tatarstan.ru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11"/>
              </a:rPr>
              <a:t>http://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11"/>
              </a:rPr>
              <a:t>татарстан.рф</a:t>
            </a:r>
            <a:endParaRPr lang="ru-RU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07503" y="6309320"/>
            <a:ext cx="885698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" y="6355442"/>
            <a:ext cx="2699791" cy="50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/>
          <p:cNvPicPr/>
          <p:nvPr/>
        </p:nvPicPr>
        <p:blipFill>
          <a:blip r:embed="rId13" cstate="print"/>
          <a:srcRect l="306" t="10944" r="1378" b="6957"/>
          <a:stretch>
            <a:fillRect/>
          </a:stretch>
        </p:blipFill>
        <p:spPr bwMode="auto">
          <a:xfrm>
            <a:off x="7482071" y="4444263"/>
            <a:ext cx="2141639" cy="114026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6719673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5217" y="487699"/>
            <a:ext cx="6286544" cy="670541"/>
          </a:xfrm>
        </p:spPr>
        <p:txBody>
          <a:bodyPr/>
          <a:lstStyle/>
          <a:p>
            <a:r>
              <a:rPr lang="ru-RU" sz="2000" dirty="0" smtClean="0"/>
              <a:t>ЕДИНАЯ СИСТЕМА УПРАВЛЕНИЯ ПОРТАЛОМ</a:t>
            </a:r>
            <a:endParaRPr lang="ru-RU" sz="11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8" y="-8238"/>
            <a:ext cx="7419975" cy="29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C:\Users\1\Desktop\c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8525" y="1259091"/>
            <a:ext cx="6310220" cy="449555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62284" y="1971668"/>
            <a:ext cx="29976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400" dirty="0" smtClean="0"/>
              <a:t>сайтов органов гос. власти и</a:t>
            </a:r>
            <a:br>
              <a:rPr lang="ru-RU" sz="1400" dirty="0" smtClean="0"/>
            </a:br>
            <a:r>
              <a:rPr lang="ru-RU" sz="1400" dirty="0" smtClean="0"/>
              <a:t>МО РТ, организаций.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8619" y="2758562"/>
            <a:ext cx="2551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400" b="1" dirty="0">
                <a:solidFill>
                  <a:srgbClr val="FF0000"/>
                </a:solidFill>
              </a:rPr>
              <a:t>→</a:t>
            </a:r>
            <a:r>
              <a:rPr lang="ru-RU" sz="1200" b="1" dirty="0">
                <a:solidFill>
                  <a:srgbClr val="FF0000"/>
                </a:solidFill>
              </a:rPr>
              <a:t> </a:t>
            </a:r>
            <a:r>
              <a:rPr lang="ru-RU" sz="1200" b="1" dirty="0" smtClean="0">
                <a:solidFill>
                  <a:srgbClr val="FF0000"/>
                </a:solidFill>
              </a:rPr>
              <a:t>  </a:t>
            </a:r>
            <a:r>
              <a:rPr lang="ru-RU" sz="1400" b="1" dirty="0" smtClean="0"/>
              <a:t>более</a:t>
            </a:r>
            <a:r>
              <a:rPr lang="ru-RU" sz="1200" b="1" dirty="0" smtClean="0">
                <a:solidFill>
                  <a:srgbClr val="FF0000"/>
                </a:solidFill>
              </a:rPr>
              <a:t>                   </a:t>
            </a:r>
            <a:r>
              <a:rPr lang="ru-RU" sz="1400" dirty="0" smtClean="0"/>
              <a:t>администраторов </a:t>
            </a:r>
            <a:r>
              <a:rPr lang="ru-RU" sz="1400" dirty="0"/>
              <a:t>на </a:t>
            </a:r>
            <a:r>
              <a:rPr lang="ru-RU" sz="1400" dirty="0" smtClean="0"/>
              <a:t>местах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8619" y="3731891"/>
            <a:ext cx="3588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400" b="1" dirty="0">
                <a:solidFill>
                  <a:srgbClr val="FF0000"/>
                </a:solidFill>
              </a:rPr>
              <a:t>→</a:t>
            </a:r>
            <a:r>
              <a:rPr lang="ru-RU" sz="1200" b="1" dirty="0">
                <a:solidFill>
                  <a:srgbClr val="FF0000"/>
                </a:solidFill>
              </a:rPr>
              <a:t> </a:t>
            </a:r>
            <a:r>
              <a:rPr lang="ru-RU" sz="1200" b="1" dirty="0" smtClean="0">
                <a:solidFill>
                  <a:srgbClr val="FF0000"/>
                </a:solidFill>
              </a:rPr>
              <a:t> </a:t>
            </a:r>
            <a:r>
              <a:rPr lang="ru-RU" sz="1400" dirty="0" smtClean="0"/>
              <a:t>свыше                               страниц</a:t>
            </a:r>
            <a:endParaRPr lang="ru-RU" sz="1400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503" y="6309320"/>
            <a:ext cx="885698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" y="6355442"/>
            <a:ext cx="2699791" cy="50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8618" y="1971668"/>
            <a:ext cx="1088760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</a:rPr>
              <a:t>→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  268 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00977" y="2626404"/>
            <a:ext cx="720069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900 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065242" y="3635896"/>
            <a:ext cx="1269899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100 тыс.</a:t>
            </a:r>
            <a:endParaRPr lang="ru-RU" sz="2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1863" y="4439858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→</a:t>
            </a:r>
            <a:r>
              <a:rPr lang="ru-RU" b="1" dirty="0" smtClean="0">
                <a:solidFill>
                  <a:srgbClr val="FF0000"/>
                </a:solidFill>
              </a:rPr>
              <a:t>               </a:t>
            </a:r>
            <a:r>
              <a:rPr lang="ru-RU" sz="1400" dirty="0" smtClean="0"/>
              <a:t>сайта </a:t>
            </a:r>
            <a:r>
              <a:rPr lang="ru-RU" sz="1400" dirty="0"/>
              <a:t>на татарском языке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31527" y="4393692"/>
            <a:ext cx="720069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103 </a:t>
            </a:r>
            <a:endParaRPr lang="ru-RU" sz="24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54632" y="5093393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→</a:t>
            </a:r>
            <a:r>
              <a:rPr lang="ru-RU" b="1" dirty="0" smtClean="0">
                <a:solidFill>
                  <a:srgbClr val="FF0000"/>
                </a:solidFill>
              </a:rPr>
              <a:t>              </a:t>
            </a:r>
            <a:r>
              <a:rPr lang="ru-RU" sz="1400" dirty="0" smtClean="0"/>
              <a:t>сайтов </a:t>
            </a:r>
            <a:r>
              <a:rPr lang="ru-RU" sz="1400" dirty="0"/>
              <a:t>на </a:t>
            </a:r>
            <a:r>
              <a:rPr lang="ru-RU" sz="1400" dirty="0" smtClean="0"/>
              <a:t>английском </a:t>
            </a:r>
            <a:r>
              <a:rPr lang="ru-RU" sz="1400" dirty="0"/>
              <a:t>языке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97706" y="5047225"/>
            <a:ext cx="564578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39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09980031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772" y="1658032"/>
            <a:ext cx="1793572" cy="2600959"/>
          </a:xfrm>
          <a:prstGeom prst="rect">
            <a:avLst/>
          </a:prstGeom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27" y="1148464"/>
            <a:ext cx="5151617" cy="3985746"/>
          </a:xfrm>
          <a:prstGeom prst="rect">
            <a:avLst/>
          </a:prstGeom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" y="535324"/>
            <a:ext cx="6286544" cy="670541"/>
          </a:xfrm>
        </p:spPr>
        <p:txBody>
          <a:bodyPr/>
          <a:lstStyle/>
          <a:p>
            <a:r>
              <a:rPr lang="ru-RU" sz="2000" dirty="0"/>
              <a:t>НОРМАТИВНО-ПРАВОВАЯ БАЗА</a:t>
            </a:r>
            <a:endParaRPr lang="ru-RU" sz="11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8" y="-8238"/>
            <a:ext cx="7419975" cy="29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07503" y="6309320"/>
            <a:ext cx="885698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" y="6355442"/>
            <a:ext cx="2699791" cy="50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3136965" y="5301980"/>
            <a:ext cx="2798060" cy="1001996"/>
          </a:xfrm>
          <a:prstGeom prst="rect">
            <a:avLst/>
          </a:prstGeom>
          <a:noFill/>
        </p:spPr>
        <p:txBody>
          <a:bodyPr wrap="square" lIns="77907" tIns="38953" rIns="77907" bIns="38953" rtlCol="0">
            <a:spAutoFit/>
          </a:bodyPr>
          <a:lstStyle>
            <a:defPPr>
              <a:defRPr lang="ru-RU"/>
            </a:defPPr>
            <a:lvl1pPr algn="ctr">
              <a:defRPr sz="2800" b="1">
                <a:solidFill>
                  <a:srgbClr val="C00000"/>
                </a:solidFill>
              </a:defRPr>
            </a:lvl1pPr>
          </a:lstStyle>
          <a:p>
            <a:pPr algn="l"/>
            <a:r>
              <a:rPr lang="ru-RU" sz="1500" dirty="0"/>
              <a:t>Указ Президента </a:t>
            </a:r>
            <a:r>
              <a:rPr lang="ru-RU" sz="1500" dirty="0" smtClean="0"/>
              <a:t>РТ №УП-295</a:t>
            </a:r>
            <a:endParaRPr lang="ru-RU" sz="1500" dirty="0"/>
          </a:p>
          <a:p>
            <a:pPr algn="l"/>
            <a:r>
              <a:rPr lang="ru-RU" sz="100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от </a:t>
            </a:r>
            <a:r>
              <a:rPr lang="ru-RU" sz="1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27 мая 2011 года </a:t>
            </a:r>
            <a:r>
              <a:rPr lang="ru-RU" sz="100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«</a:t>
            </a:r>
            <a:r>
              <a:rPr lang="ru-RU" sz="1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 государственной информационной системе Республики Татарстан «Официальный портал Республики Татарстан»»</a:t>
            </a:r>
          </a:p>
          <a:p>
            <a:pPr algn="l"/>
            <a:endParaRPr lang="ru-RU" sz="500" b="0" dirty="0">
              <a:solidFill>
                <a:srgbClr val="7F7F7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1593" y="5298211"/>
            <a:ext cx="2933287" cy="863497"/>
          </a:xfrm>
          <a:prstGeom prst="rect">
            <a:avLst/>
          </a:prstGeom>
          <a:noFill/>
        </p:spPr>
        <p:txBody>
          <a:bodyPr wrap="square" lIns="77907" tIns="38953" rIns="77907" bIns="38953" rtlCol="0">
            <a:spAutoFit/>
          </a:bodyPr>
          <a:lstStyle>
            <a:defPPr>
              <a:defRPr lang="ru-RU"/>
            </a:defPPr>
            <a:lvl1pPr algn="ctr">
              <a:defRPr sz="2800" b="1">
                <a:solidFill>
                  <a:srgbClr val="C00000"/>
                </a:solidFill>
              </a:defRPr>
            </a:lvl1pPr>
          </a:lstStyle>
          <a:p>
            <a:pPr algn="l"/>
            <a:r>
              <a:rPr lang="ru-RU" sz="1500" dirty="0" smtClean="0"/>
              <a:t>Федеральный закон №8-ФЗ </a:t>
            </a:r>
          </a:p>
          <a:p>
            <a:pPr algn="l"/>
            <a:r>
              <a:rPr lang="ru-RU" sz="100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от </a:t>
            </a:r>
            <a:r>
              <a:rPr lang="ru-RU" sz="1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9 февраля 2009 г. </a:t>
            </a:r>
            <a:r>
              <a:rPr lang="ru-RU" sz="100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«</a:t>
            </a:r>
            <a:r>
              <a:rPr lang="ru-RU" sz="1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Об обеспечении доступа к информации о деятельности государственных органов и органов местного самоуправления»</a:t>
            </a:r>
          </a:p>
          <a:p>
            <a:pPr algn="l"/>
            <a:endParaRPr lang="ru-RU" sz="600" dirty="0" smtClean="0"/>
          </a:p>
        </p:txBody>
      </p:sp>
      <p:sp>
        <p:nvSpPr>
          <p:cNvPr id="23" name="TextBox 22"/>
          <p:cNvSpPr txBox="1"/>
          <p:nvPr/>
        </p:nvSpPr>
        <p:spPr>
          <a:xfrm>
            <a:off x="6257510" y="4421704"/>
            <a:ext cx="3014206" cy="771164"/>
          </a:xfrm>
          <a:prstGeom prst="rect">
            <a:avLst/>
          </a:prstGeom>
          <a:noFill/>
        </p:spPr>
        <p:txBody>
          <a:bodyPr wrap="square" lIns="77907" tIns="38953" rIns="77907" bIns="38953" rtlCol="0">
            <a:spAutoFit/>
          </a:bodyPr>
          <a:lstStyle>
            <a:defPPr>
              <a:defRPr lang="ru-RU"/>
            </a:defPPr>
            <a:lvl1pPr algn="ctr">
              <a:defRPr sz="2800" b="1">
                <a:solidFill>
                  <a:srgbClr val="C00000"/>
                </a:solidFill>
              </a:defRPr>
            </a:lvl1pPr>
          </a:lstStyle>
          <a:p>
            <a:pPr algn="l"/>
            <a:r>
              <a:rPr lang="ru-RU" sz="1500" dirty="0" smtClean="0"/>
              <a:t>Приказы, регламенты поддержки официальных сайтов министерств, ведомств и МО РТ</a:t>
            </a:r>
            <a:endParaRPr lang="ru-RU" sz="1500" dirty="0"/>
          </a:p>
        </p:txBody>
      </p:sp>
      <p:sp>
        <p:nvSpPr>
          <p:cNvPr id="25" name="TextBox 24"/>
          <p:cNvSpPr txBox="1"/>
          <p:nvPr/>
        </p:nvSpPr>
        <p:spPr>
          <a:xfrm>
            <a:off x="5776737" y="5298211"/>
            <a:ext cx="4129264" cy="771164"/>
          </a:xfrm>
          <a:prstGeom prst="rect">
            <a:avLst/>
          </a:prstGeom>
          <a:noFill/>
        </p:spPr>
        <p:txBody>
          <a:bodyPr wrap="square" lIns="77907" tIns="38953" rIns="77907" bIns="38953" rtlCol="0">
            <a:spAutoFit/>
          </a:bodyPr>
          <a:lstStyle>
            <a:defPPr>
              <a:defRPr lang="ru-RU"/>
            </a:defPPr>
            <a:lvl1pPr algn="ctr">
              <a:defRPr sz="2800" b="1">
                <a:solidFill>
                  <a:srgbClr val="C00000"/>
                </a:solidFill>
              </a:defRPr>
            </a:lvl1pPr>
          </a:lstStyle>
          <a:p>
            <a:pPr algn="l"/>
            <a:r>
              <a:rPr lang="ru-RU" sz="1500" dirty="0" smtClean="0"/>
              <a:t>Постановление </a:t>
            </a:r>
            <a:r>
              <a:rPr lang="ru-RU" sz="1500" dirty="0"/>
              <a:t>Кабинета Министров </a:t>
            </a:r>
            <a:r>
              <a:rPr lang="ru-RU" sz="1500" dirty="0" smtClean="0"/>
              <a:t>РТ №</a:t>
            </a:r>
            <a:r>
              <a:rPr lang="ru-RU" sz="1500" dirty="0"/>
              <a:t>919 </a:t>
            </a:r>
            <a:endParaRPr lang="ru-RU" sz="1500" dirty="0" smtClean="0"/>
          </a:p>
          <a:p>
            <a:pPr algn="l"/>
            <a:r>
              <a:rPr lang="ru-RU" sz="1000" b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от </a:t>
            </a:r>
            <a:r>
              <a:rPr lang="ru-RU" sz="10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31 декабря 2009 г. "Об обеспечении доступа к информации о деятельности Кабинета Министров Республики Татарстан и исполнительных органов государственной власти Республики Татарстан"</a:t>
            </a:r>
            <a:endParaRPr lang="ru-RU" sz="600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236" y="2037213"/>
            <a:ext cx="2121186" cy="2862406"/>
          </a:xfrm>
          <a:prstGeom prst="rect">
            <a:avLst/>
          </a:prstGeom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824" y="2623760"/>
            <a:ext cx="1988912" cy="2686287"/>
          </a:xfrm>
          <a:prstGeom prst="rect">
            <a:avLst/>
          </a:prstGeom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494" y="1257247"/>
            <a:ext cx="1821700" cy="2409171"/>
          </a:xfrm>
          <a:prstGeom prst="rect">
            <a:avLst/>
          </a:prstGeom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756" y="1633839"/>
            <a:ext cx="1974876" cy="2720378"/>
          </a:xfrm>
          <a:prstGeom prst="rect">
            <a:avLst/>
          </a:prstGeom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79647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5217" y="487699"/>
            <a:ext cx="6286544" cy="670541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ru-RU" sz="2000" dirty="0" smtClean="0"/>
              <a:t>ГЛАВНАЯ СТРАНИЦА ПОРТАЛА</a:t>
            </a:r>
            <a:endParaRPr lang="ru-RU" sz="20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8" y="-8238"/>
            <a:ext cx="7419975" cy="29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88957" y="1741292"/>
            <a:ext cx="3112792" cy="3801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→ </a:t>
            </a:r>
            <a:r>
              <a:rPr lang="ru-RU" dirty="0" smtClean="0">
                <a:solidFill>
                  <a:srgbClr val="FF0000"/>
                </a:solidFill>
              </a:rPr>
              <a:t>Навигация</a:t>
            </a:r>
            <a:r>
              <a:rPr lang="ru-RU" dirty="0" smtClean="0"/>
              <a:t> по всем </a:t>
            </a:r>
            <a:r>
              <a:rPr lang="ru-RU" dirty="0" smtClean="0">
                <a:solidFill>
                  <a:srgbClr val="FF0000"/>
                </a:solidFill>
              </a:rPr>
              <a:t>сайтам </a:t>
            </a:r>
            <a:r>
              <a:rPr lang="ru-RU" dirty="0" smtClean="0"/>
              <a:t>в составе портала</a:t>
            </a:r>
          </a:p>
          <a:p>
            <a:pPr>
              <a:spcAft>
                <a:spcPts val="60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→ </a:t>
            </a:r>
            <a:r>
              <a:rPr lang="ru-RU" dirty="0">
                <a:solidFill>
                  <a:srgbClr val="FF0000"/>
                </a:solidFill>
              </a:rPr>
              <a:t>Пои</a:t>
            </a:r>
            <a:r>
              <a:rPr lang="ru-RU" dirty="0" smtClean="0">
                <a:solidFill>
                  <a:srgbClr val="FF0000"/>
                </a:solidFill>
              </a:rPr>
              <a:t>ск </a:t>
            </a:r>
            <a:r>
              <a:rPr lang="ru-RU" dirty="0"/>
              <a:t>персоналий</a:t>
            </a:r>
            <a:r>
              <a:rPr lang="ru-RU" dirty="0" smtClean="0"/>
              <a:t>, сайтов </a:t>
            </a:r>
            <a:r>
              <a:rPr lang="ru-RU" dirty="0"/>
              <a:t>в составе Портала</a:t>
            </a:r>
          </a:p>
          <a:p>
            <a:pPr>
              <a:spcAft>
                <a:spcPts val="60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→ </a:t>
            </a:r>
            <a:r>
              <a:rPr lang="ru-RU" dirty="0" smtClean="0">
                <a:solidFill>
                  <a:srgbClr val="FF0000"/>
                </a:solidFill>
              </a:rPr>
              <a:t>Главное </a:t>
            </a:r>
            <a:r>
              <a:rPr lang="ru-RU" dirty="0" smtClean="0"/>
              <a:t>событие дня с фото, новости</a:t>
            </a:r>
          </a:p>
          <a:p>
            <a:pPr>
              <a:spcAft>
                <a:spcPts val="60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→</a:t>
            </a:r>
            <a:r>
              <a:rPr lang="ru-RU" dirty="0" smtClean="0"/>
              <a:t> Видеотрансляции</a:t>
            </a:r>
          </a:p>
          <a:p>
            <a:pPr>
              <a:spcAft>
                <a:spcPts val="60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→</a:t>
            </a:r>
            <a:r>
              <a:rPr lang="ru-RU" b="1" dirty="0" smtClean="0"/>
              <a:t> </a:t>
            </a:r>
            <a:r>
              <a:rPr lang="ru-RU" dirty="0" smtClean="0"/>
              <a:t>Навигация по </a:t>
            </a:r>
            <a:r>
              <a:rPr lang="ru-RU" dirty="0" smtClean="0">
                <a:solidFill>
                  <a:srgbClr val="FF0000"/>
                </a:solidFill>
              </a:rPr>
              <a:t>государственным услугам</a:t>
            </a:r>
            <a:r>
              <a:rPr lang="ru-RU" dirty="0" smtClean="0"/>
              <a:t> в электронном виде</a:t>
            </a:r>
          </a:p>
          <a:p>
            <a:pPr>
              <a:spcAft>
                <a:spcPts val="60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→ </a:t>
            </a:r>
            <a:r>
              <a:rPr lang="ru-RU" dirty="0" smtClean="0">
                <a:solidFill>
                  <a:srgbClr val="FF0000"/>
                </a:solidFill>
              </a:rPr>
              <a:t>Баннеры </a:t>
            </a:r>
            <a:r>
              <a:rPr lang="ru-RU" dirty="0" smtClean="0"/>
              <a:t>проектов республиканского значения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7503" y="6309320"/>
            <a:ext cx="885698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" y="6355442"/>
            <a:ext cx="2699791" cy="50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299" y="283947"/>
            <a:ext cx="5659408" cy="5864671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980031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5217" y="487699"/>
            <a:ext cx="6486558" cy="670541"/>
          </a:xfrm>
        </p:spPr>
        <p:txBody>
          <a:bodyPr/>
          <a:lstStyle/>
          <a:p>
            <a:r>
              <a:rPr lang="ru-RU" sz="2000" dirty="0" smtClean="0"/>
              <a:t>ИНТЕГРИРОВАННЫЕ БАЗЫ ДАННЫХ: «СПРАВОЧНИКИ»</a:t>
            </a:r>
            <a:endParaRPr lang="ru-RU" sz="20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8" y="-8238"/>
            <a:ext cx="7419975" cy="29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29190" y="2124454"/>
            <a:ext cx="36724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b="1" dirty="0">
                <a:solidFill>
                  <a:srgbClr val="FF0000"/>
                </a:solidFill>
              </a:rPr>
              <a:t>→ </a:t>
            </a:r>
            <a:r>
              <a:rPr lang="ru-RU" b="1" dirty="0"/>
              <a:t>Справочник</a:t>
            </a:r>
            <a:r>
              <a:rPr lang="ru-RU" b="1" dirty="0" smtClean="0"/>
              <a:t> персоналий </a:t>
            </a:r>
            <a:r>
              <a:rPr lang="ru-RU" dirty="0" smtClean="0"/>
              <a:t>информация  о сотрудниках ОГВ и ОМС всех уровней</a:t>
            </a:r>
            <a:br>
              <a:rPr lang="ru-RU" dirty="0" smtClean="0"/>
            </a:br>
            <a:r>
              <a:rPr lang="ru-RU" dirty="0" smtClean="0"/>
              <a:t>Всего</a:t>
            </a:r>
            <a:r>
              <a:rPr lang="ru-RU" b="1" dirty="0" smtClean="0"/>
              <a:t> около 13,5 </a:t>
            </a:r>
            <a:r>
              <a:rPr lang="ru-RU" b="1" dirty="0"/>
              <a:t>тыс</a:t>
            </a:r>
            <a:r>
              <a:rPr lang="ru-RU" b="1" dirty="0" smtClean="0"/>
              <a:t>. </a:t>
            </a:r>
            <a:r>
              <a:rPr lang="ru-RU" dirty="0"/>
              <a:t>персоналий</a:t>
            </a:r>
            <a:r>
              <a:rPr lang="ru-RU" b="1" dirty="0"/>
              <a:t/>
            </a:r>
            <a:br>
              <a:rPr lang="ru-RU" b="1" dirty="0"/>
            </a:br>
            <a:r>
              <a:rPr lang="ru-RU" dirty="0"/>
              <a:t>База поддерживается </a:t>
            </a:r>
            <a:r>
              <a:rPr lang="ru-RU" dirty="0" err="1"/>
              <a:t>распределенно</a:t>
            </a:r>
            <a:r>
              <a:rPr lang="ru-RU" dirty="0"/>
              <a:t>  организациями-участниками </a:t>
            </a:r>
            <a:r>
              <a:rPr lang="ru-RU" dirty="0" smtClean="0"/>
              <a:t>портала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27024" y="136915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→  </a:t>
            </a:r>
            <a:r>
              <a:rPr lang="ru-RU" dirty="0" smtClean="0"/>
              <a:t>Справочник </a:t>
            </a:r>
            <a:r>
              <a:rPr lang="ru-RU" b="1" dirty="0" smtClean="0"/>
              <a:t>«Органы власти и организации»</a:t>
            </a:r>
            <a:endParaRPr lang="ru-RU" dirty="0" smtClean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l="20372" t="27990" r="48326" b="28194"/>
          <a:stretch/>
        </p:blipFill>
        <p:spPr bwMode="auto">
          <a:xfrm>
            <a:off x="201373" y="1075539"/>
            <a:ext cx="3816424" cy="3338775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7091" y="1949616"/>
            <a:ext cx="4071159" cy="3762209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/>
          <p:cNvPicPr/>
          <p:nvPr/>
        </p:nvPicPr>
        <p:blipFill>
          <a:blip r:embed="rId6" cstate="print"/>
          <a:srcRect l="6477" t="7209" r="36573" b="6047"/>
          <a:stretch>
            <a:fillRect/>
          </a:stretch>
        </p:blipFill>
        <p:spPr bwMode="auto">
          <a:xfrm>
            <a:off x="1990725" y="3173637"/>
            <a:ext cx="3600450" cy="3008088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07503" y="6309320"/>
            <a:ext cx="885698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" y="6355442"/>
            <a:ext cx="2699791" cy="50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5860349" y="4265560"/>
            <a:ext cx="36724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b="1" dirty="0" smtClean="0">
                <a:solidFill>
                  <a:srgbClr val="FF0000"/>
                </a:solidFill>
              </a:rPr>
              <a:t>→ </a:t>
            </a:r>
            <a:r>
              <a:rPr lang="ru-RU" dirty="0" smtClean="0"/>
              <a:t>БД </a:t>
            </a:r>
            <a:r>
              <a:rPr lang="ru-RU" b="1" dirty="0" smtClean="0"/>
              <a:t>«Документы»</a:t>
            </a:r>
            <a:r>
              <a:rPr lang="ru-RU" dirty="0" smtClean="0"/>
              <a:t>: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- Законы РТ</a:t>
            </a:r>
            <a:br>
              <a:rPr lang="ru-RU" dirty="0" smtClean="0"/>
            </a:br>
            <a:r>
              <a:rPr lang="ru-RU" dirty="0" smtClean="0"/>
              <a:t>     - Указы Президента РТ</a:t>
            </a:r>
            <a:br>
              <a:rPr lang="ru-RU" dirty="0" smtClean="0"/>
            </a:br>
            <a:r>
              <a:rPr lang="ru-RU" dirty="0" smtClean="0"/>
              <a:t>     - Постановления Госсовета РТ</a:t>
            </a:r>
            <a:br>
              <a:rPr lang="ru-RU" dirty="0" smtClean="0"/>
            </a:br>
            <a:r>
              <a:rPr lang="ru-RU" dirty="0" smtClean="0"/>
              <a:t>     - Постановления и    </a:t>
            </a:r>
            <a:br>
              <a:rPr lang="ru-RU" dirty="0" smtClean="0"/>
            </a:br>
            <a:r>
              <a:rPr lang="ru-RU" dirty="0" smtClean="0"/>
              <a:t>        распоряжения КМ РТ и др.</a:t>
            </a:r>
          </a:p>
        </p:txBody>
      </p:sp>
    </p:spTree>
    <p:extLst>
      <p:ext uri="{BB962C8B-B14F-4D97-AF65-F5344CB8AC3E}">
        <p14:creationId xmlns:p14="http://schemas.microsoft.com/office/powerpoint/2010/main" val="209980031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9776284"/>
              </p:ext>
            </p:extLst>
          </p:nvPr>
        </p:nvGraphicFramePr>
        <p:xfrm>
          <a:off x="-149092" y="1724025"/>
          <a:ext cx="4766932" cy="3939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5217" y="487699"/>
            <a:ext cx="6286544" cy="670541"/>
          </a:xfrm>
        </p:spPr>
        <p:txBody>
          <a:bodyPr/>
          <a:lstStyle/>
          <a:p>
            <a:r>
              <a:rPr lang="ru-RU" sz="2000" dirty="0" smtClean="0"/>
              <a:t>ФОРМЫ ОБРАТНОЙ СВЯЗИ: ИНТЕРНЕТ-ПРИЕМНЫЕ</a:t>
            </a:r>
            <a:endParaRPr lang="ru-RU" sz="20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8" y="-8238"/>
            <a:ext cx="7419975" cy="29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5" cstate="print"/>
          <a:srcRect l="4015" t="8025" r="5966" b="5158"/>
          <a:stretch>
            <a:fillRect/>
          </a:stretch>
        </p:blipFill>
        <p:spPr bwMode="auto">
          <a:xfrm>
            <a:off x="4617840" y="914962"/>
            <a:ext cx="5047013" cy="2968831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6" cstate="print"/>
          <a:srcRect l="4909" t="11395" r="35992" b="9070"/>
          <a:stretch>
            <a:fillRect/>
          </a:stretch>
        </p:blipFill>
        <p:spPr bwMode="auto">
          <a:xfrm>
            <a:off x="4450270" y="2967488"/>
            <a:ext cx="3510530" cy="2950234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107503" y="6309320"/>
            <a:ext cx="885698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" y="6355442"/>
            <a:ext cx="2699791" cy="50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7"/>
          <a:stretch/>
        </p:blipFill>
        <p:spPr bwMode="auto">
          <a:xfrm rot="1205166">
            <a:off x="962505" y="3123154"/>
            <a:ext cx="343345" cy="31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8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7"/>
          <a:stretch/>
        </p:blipFill>
        <p:spPr bwMode="auto">
          <a:xfrm rot="1318165">
            <a:off x="2623128" y="2154447"/>
            <a:ext cx="530115" cy="48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8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7"/>
          <a:stretch/>
        </p:blipFill>
        <p:spPr bwMode="auto">
          <a:xfrm rot="1205166">
            <a:off x="1739109" y="2781485"/>
            <a:ext cx="388531" cy="358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9807" y="1564899"/>
            <a:ext cx="40290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Количество обращений, поступивших через Интернет-приемные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853" y="3702889"/>
            <a:ext cx="2743422" cy="2903832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980031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14267" y="411499"/>
            <a:ext cx="6286544" cy="670541"/>
          </a:xfrm>
        </p:spPr>
        <p:txBody>
          <a:bodyPr/>
          <a:lstStyle/>
          <a:p>
            <a:r>
              <a:rPr lang="ru-RU" sz="2000" dirty="0" smtClean="0"/>
              <a:t>ИНТЕГРАЦИЯ С ЕДИНОЙ МЕЖВЕДОМСТВЕННОЙ СИСТЕМОЙ ЭЛЕКТРОННОГО ДОКУМЕНТООБОРОТА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8" y="-8238"/>
            <a:ext cx="7419975" cy="29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 l="28005" t="9070" r="6947" b="5581"/>
          <a:stretch>
            <a:fillRect/>
          </a:stretch>
        </p:blipFill>
        <p:spPr bwMode="auto">
          <a:xfrm>
            <a:off x="1057274" y="1769850"/>
            <a:ext cx="3194093" cy="2627484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5" cstate="print"/>
          <a:srcRect t="7209" r="9369" b="5562"/>
          <a:stretch>
            <a:fillRect/>
          </a:stretch>
        </p:blipFill>
        <p:spPr bwMode="auto">
          <a:xfrm>
            <a:off x="5274375" y="1769850"/>
            <a:ext cx="3863935" cy="2411171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7730" y="1295277"/>
            <a:ext cx="4880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1. Интернет-приемная сайта в составе портала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18488" y="1295277"/>
            <a:ext cx="4631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2. Система администрирования портала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" name="Рисунок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44999" y="3382555"/>
            <a:ext cx="4111102" cy="2668610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0" y="4545262"/>
            <a:ext cx="23671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3. Единая межведомственная система электронного документооборота</a:t>
            </a:r>
            <a:endParaRPr lang="ru-RU" b="1" dirty="0">
              <a:solidFill>
                <a:srgbClr val="C00000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07503" y="6309320"/>
            <a:ext cx="885698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" y="6355442"/>
            <a:ext cx="2699791" cy="50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8" cstate="print"/>
          <a:srcRect l="27186" t="39758" r="34546" b="28519"/>
          <a:stretch>
            <a:fillRect/>
          </a:stretch>
        </p:blipFill>
        <p:spPr bwMode="auto">
          <a:xfrm>
            <a:off x="5724524" y="4276577"/>
            <a:ext cx="3706313" cy="1920240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980031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95217" y="487699"/>
            <a:ext cx="6286544" cy="670541"/>
          </a:xfrm>
        </p:spPr>
        <p:txBody>
          <a:bodyPr/>
          <a:lstStyle/>
          <a:p>
            <a:r>
              <a:rPr lang="ru-RU" sz="1800" dirty="0" smtClean="0"/>
              <a:t>ОБРАТНАЯ СВЯЗЬ ПО ВОПРОСАМ ФУНКЦИОНИРОВАНИЯ ПОРТАЛА И ОПРОСЫ ПОСЕТИТЕЛЕЙ ПОРТАЛА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8" y="-8238"/>
            <a:ext cx="7419975" cy="29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87" y="1325759"/>
            <a:ext cx="4971965" cy="4163019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845" y="2731616"/>
            <a:ext cx="3771468" cy="3480734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107503" y="6309320"/>
            <a:ext cx="885698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" y="6355442"/>
            <a:ext cx="2699791" cy="50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5194" y="1431118"/>
            <a:ext cx="3979092" cy="3623691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811" y="3607374"/>
            <a:ext cx="3092854" cy="2604976"/>
          </a:xfrm>
          <a:prstGeom prst="rect">
            <a:avLst/>
          </a:prstGeom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161459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20581</TotalTime>
  <Words>1483</Words>
  <Application>Microsoft Office PowerPoint</Application>
  <PresentationFormat>Лист A4 (210x297 мм)</PresentationFormat>
  <Paragraphs>101</Paragraphs>
  <Slides>14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Презентация PowerPoint</vt:lpstr>
      <vt:lpstr>ГОСУДАРСТВЕННАЯ ИНФОРМАЦИОННАЯ СИСТЕМА «ОФИЦИАЛЬНЫЙ ПОРТАЛ РЕСПУБЛИКИ ТАТАРСТАН» </vt:lpstr>
      <vt:lpstr>ЕДИНАЯ СИСТЕМА УПРАВЛЕНИЯ ПОРТАЛОМ</vt:lpstr>
      <vt:lpstr>НОРМАТИВНО-ПРАВОВАЯ БАЗА</vt:lpstr>
      <vt:lpstr>ГЛАВНАЯ СТРАНИЦА ПОРТАЛА</vt:lpstr>
      <vt:lpstr>ИНТЕГРИРОВАННЫЕ БАЗЫ ДАННЫХ: «СПРАВОЧНИКИ»</vt:lpstr>
      <vt:lpstr>ФОРМЫ ОБРАТНОЙ СВЯЗИ: ИНТЕРНЕТ-ПРИЕМНЫЕ</vt:lpstr>
      <vt:lpstr>ИНТЕГРАЦИЯ С ЕДИНОЙ МЕЖВЕДОМСТВЕННОЙ СИСТЕМОЙ ЭЛЕКТРОННОГО ДОКУМЕНТООБОРОТА </vt:lpstr>
      <vt:lpstr>ОБРАТНАЯ СВЯЗЬ ПО ВОПРОСАМ ФУНКЦИОНИРОВАНИЯ ПОРТАЛА И ОПРОСЫ ПОСЕТИТЕЛЕЙ ПОРТАЛА </vt:lpstr>
      <vt:lpstr>«ОФИЦИАЛЬНЫЙ ТАТАРСТАН» В СОСТАВЕ ЕДИНОГО ИНФОРМАЦИОННОГО ПОРТАЛА «ОТКРЫТЫЙ ТАТАРСТАН»</vt:lpstr>
      <vt:lpstr>СТАТИСТИЧЕСКИЕ ДАННЫЕ САЙТОВ В ЕДИНОЙ ГОСУДАРСТВЕННОЙ СИСТЕМЕ ОТЧЕТНОСТИ «ОТЧЕТЫ ВЕДОМСТВ» ПОРТАЛА «ОТКРЫТЫЙ ТАТАРСТАН»</vt:lpstr>
      <vt:lpstr>МОНИТОРИНГ ФУНКЦИОНИРОВАНИЯ ПОРТАЛА</vt:lpstr>
      <vt:lpstr>КОНКУРС САЙТОВ В СОСТАВЕ ПОРТАЛА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МР-Елена Кораблева</dc:creator>
  <cp:lastModifiedBy>Презентация_2</cp:lastModifiedBy>
  <cp:revision>1603</cp:revision>
  <cp:lastPrinted>2013-04-20T05:20:54Z</cp:lastPrinted>
  <dcterms:created xsi:type="dcterms:W3CDTF">2006-08-16T00:00:00Z</dcterms:created>
  <dcterms:modified xsi:type="dcterms:W3CDTF">2013-09-19T05:48:23Z</dcterms:modified>
</cp:coreProperties>
</file>